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3"/>
    <p:sldId id="257" r:id="rId4"/>
    <p:sldId id="258" r:id="rId5"/>
    <p:sldId id="259" r:id="rId6"/>
    <p:sldId id="267" r:id="rId7"/>
    <p:sldId id="268" r:id="rId8"/>
    <p:sldId id="266" r:id="rId9"/>
    <p:sldId id="260" r:id="rId10"/>
    <p:sldId id="275" r:id="rId11"/>
    <p:sldId id="276" r:id="rId12"/>
    <p:sldId id="277" r:id="rId13"/>
    <p:sldId id="261" r:id="rId14"/>
    <p:sldId id="270" r:id="rId15"/>
    <p:sldId id="271" r:id="rId16"/>
    <p:sldId id="272" r:id="rId17"/>
    <p:sldId id="262" r:id="rId18"/>
    <p:sldId id="273" r:id="rId19"/>
    <p:sldId id="274" r:id="rId20"/>
    <p:sldId id="263" r:id="rId21"/>
    <p:sldId id="264" r:id="rId22"/>
    <p:sldId id="278" r:id="rId23"/>
    <p:sldId id="279" r:id="rId24"/>
    <p:sldId id="28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endParaRPr lang="fr-FR" smtClean="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endParaRPr lang="fr-FR" smtClean="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endParaRPr lang="fr-FR" smtClean="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smtClean="0"/>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endParaRPr lang="fr-FR" smtClean="0"/>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endParaRPr lang="fr-FR" smtClean="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endParaRPr lang="fr-FR" smtClean="0"/>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endParaRPr lang="fr-FR" smtClean="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endParaRPr lang="fr-FR" smtClean="0"/>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endParaRPr lang="fr-FR" smtClean="0"/>
          </a:p>
          <a:p>
            <a:pPr lvl="1"/>
            <a:r>
              <a:rPr lang="fr-FR" smtClean="0"/>
              <a:t>Deuxième niveau</a:t>
            </a:r>
            <a:endParaRPr lang="fr-FR" smtClean="0"/>
          </a:p>
          <a:p>
            <a:pPr lvl="2"/>
            <a:r>
              <a:rPr lang="fr-FR" smtClean="0"/>
              <a:t>Troisième niveau</a:t>
            </a:r>
            <a:endParaRPr lang="fr-FR" smtClean="0"/>
          </a:p>
          <a:p>
            <a:pPr lvl="3"/>
            <a:r>
              <a:rPr lang="fr-FR" smtClean="0"/>
              <a:t>Quatrième niveau</a:t>
            </a:r>
            <a:endParaRPr lang="fr-FR" smtClean="0"/>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smtClean="0"/>
              <a:t>Modifier les styles du texte du masque</a:t>
            </a:r>
            <a:endParaRPr lang="fr-FR" smtClean="0"/>
          </a:p>
          <a:p>
            <a:pPr lvl="1"/>
            <a:r>
              <a:rPr lang="fr-FR" smtClean="0"/>
              <a:t>Deuxième niveau</a:t>
            </a:r>
            <a:endParaRPr lang="fr-FR" smtClean="0"/>
          </a:p>
          <a:p>
            <a:pPr lvl="2"/>
            <a:r>
              <a:rPr lang="fr-FR" smtClean="0"/>
              <a:t>Troisième niveau</a:t>
            </a:r>
            <a:endParaRPr lang="fr-FR" smtClean="0"/>
          </a:p>
          <a:p>
            <a:pPr lvl="3"/>
            <a:r>
              <a:rPr lang="fr-FR" smtClean="0"/>
              <a:t>Quatrième niveau</a:t>
            </a:r>
            <a:endParaRPr lang="fr-FR" smtClean="0"/>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smtClean="0"/>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smtClean="0"/>
              <a:t>Modifier les styles du texte du masque</a:t>
            </a:r>
            <a:endParaRPr lang="fr-FR" smtClean="0"/>
          </a:p>
          <a:p>
            <a:pPr lvl="1"/>
            <a:r>
              <a:rPr lang="fr-FR" smtClean="0"/>
              <a:t>Deuxième niveau</a:t>
            </a:r>
            <a:endParaRPr lang="fr-FR" smtClean="0"/>
          </a:p>
          <a:p>
            <a:pPr lvl="2"/>
            <a:r>
              <a:rPr lang="fr-FR" smtClean="0"/>
              <a:t>Troisième niveau</a:t>
            </a:r>
            <a:endParaRPr lang="fr-FR" smtClean="0"/>
          </a:p>
          <a:p>
            <a:pPr lvl="3"/>
            <a:r>
              <a:rPr lang="fr-FR" smtClean="0"/>
              <a:t>Quatrième niveau</a:t>
            </a:r>
            <a:endParaRPr lang="fr-FR" smtClean="0"/>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endParaRPr lang="fr-FR" smtClean="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smtClean="0"/>
              <a:t>Modifier les styles du texte du masque</a:t>
            </a:r>
            <a:endParaRPr lang="fr-FR" smtClean="0"/>
          </a:p>
          <a:p>
            <a:pPr lvl="1"/>
            <a:r>
              <a:rPr lang="fr-FR" smtClean="0"/>
              <a:t>Deuxième niveau</a:t>
            </a:r>
            <a:endParaRPr lang="fr-FR" smtClean="0"/>
          </a:p>
          <a:p>
            <a:pPr lvl="2"/>
            <a:r>
              <a:rPr lang="fr-FR" smtClean="0"/>
              <a:t>Troisième niveau</a:t>
            </a:r>
            <a:endParaRPr lang="fr-FR" smtClean="0"/>
          </a:p>
          <a:p>
            <a:pPr lvl="3"/>
            <a:r>
              <a:rPr lang="fr-FR" smtClean="0"/>
              <a:t>Quatrième niveau</a:t>
            </a:r>
            <a:endParaRPr lang="fr-FR" smtClean="0"/>
          </a:p>
          <a:p>
            <a:pPr lvl="4"/>
            <a:r>
              <a:rPr lang="fr-FR" smtClean="0"/>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smtClean="0"/>
              <a:t>Modifier les styles du texte du masque</a:t>
            </a:r>
            <a:endParaRPr lang="fr-FR" smtClean="0"/>
          </a:p>
          <a:p>
            <a:pPr lvl="1"/>
            <a:r>
              <a:rPr lang="fr-FR" smtClean="0"/>
              <a:t>Deuxième niveau</a:t>
            </a:r>
            <a:endParaRPr lang="fr-FR" smtClean="0"/>
          </a:p>
          <a:p>
            <a:pPr lvl="2"/>
            <a:r>
              <a:rPr lang="fr-FR" smtClean="0"/>
              <a:t>Troisième niveau</a:t>
            </a:r>
            <a:endParaRPr lang="fr-FR" smtClean="0"/>
          </a:p>
          <a:p>
            <a:pPr lvl="3"/>
            <a:r>
              <a:rPr lang="fr-FR" smtClean="0"/>
              <a:t>Quatrième niveau</a:t>
            </a:r>
            <a:endParaRPr lang="fr-FR" smtClean="0"/>
          </a:p>
          <a:p>
            <a:pPr lvl="4"/>
            <a:r>
              <a:rPr lang="fr-FR" smtClean="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endParaRPr lang="fr-FR" smtClean="0"/>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smtClean="0"/>
              <a:t>Modifier les styles du texte du masque</a:t>
            </a:r>
            <a:endParaRPr lang="fr-FR" smtClean="0"/>
          </a:p>
          <a:p>
            <a:pPr lvl="1"/>
            <a:r>
              <a:rPr lang="fr-FR" smtClean="0"/>
              <a:t>Deuxième niveau</a:t>
            </a:r>
            <a:endParaRPr lang="fr-FR" smtClean="0"/>
          </a:p>
          <a:p>
            <a:pPr lvl="2"/>
            <a:r>
              <a:rPr lang="fr-FR" smtClean="0"/>
              <a:t>Troisième niveau</a:t>
            </a:r>
            <a:endParaRPr lang="fr-FR" smtClean="0"/>
          </a:p>
          <a:p>
            <a:pPr lvl="3"/>
            <a:r>
              <a:rPr lang="fr-FR" smtClean="0"/>
              <a:t>Quatrième niveau</a:t>
            </a:r>
            <a:endParaRPr lang="fr-FR" smtClean="0"/>
          </a:p>
          <a:p>
            <a:pPr lvl="4"/>
            <a:r>
              <a:rPr lang="fr-FR" smtClean="0"/>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endParaRPr lang="fr-FR" smtClean="0"/>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smtClean="0"/>
              <a:t>Modifier les styles du texte du masque</a:t>
            </a:r>
            <a:endParaRPr lang="fr-FR" smtClean="0"/>
          </a:p>
          <a:p>
            <a:pPr lvl="1"/>
            <a:r>
              <a:rPr lang="fr-FR" smtClean="0"/>
              <a:t>Deuxième niveau</a:t>
            </a:r>
            <a:endParaRPr lang="fr-FR" smtClean="0"/>
          </a:p>
          <a:p>
            <a:pPr lvl="2"/>
            <a:r>
              <a:rPr lang="fr-FR" smtClean="0"/>
              <a:t>Troisième niveau</a:t>
            </a:r>
            <a:endParaRPr lang="fr-FR" smtClean="0"/>
          </a:p>
          <a:p>
            <a:pPr lvl="3"/>
            <a:r>
              <a:rPr lang="fr-FR" smtClean="0"/>
              <a:t>Quatrième niveau</a:t>
            </a:r>
            <a:endParaRPr lang="fr-FR" smtClean="0"/>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smtClean="0"/>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smtClean="0"/>
              <a:t>Modifier les styles du texte du masque</a:t>
            </a:r>
            <a:endParaRPr lang="fr-FR" smtClean="0"/>
          </a:p>
          <a:p>
            <a:pPr lvl="1"/>
            <a:r>
              <a:rPr lang="fr-FR" smtClean="0"/>
              <a:t>Deuxième niveau</a:t>
            </a:r>
            <a:endParaRPr lang="fr-FR" smtClean="0"/>
          </a:p>
          <a:p>
            <a:pPr lvl="2"/>
            <a:r>
              <a:rPr lang="fr-FR" smtClean="0"/>
              <a:t>Troisième niveau</a:t>
            </a:r>
            <a:endParaRPr lang="fr-FR" smtClean="0"/>
          </a:p>
          <a:p>
            <a:pPr lvl="3"/>
            <a:r>
              <a:rPr lang="fr-FR" smtClean="0"/>
              <a:t>Quatrième niveau</a:t>
            </a:r>
            <a:endParaRPr lang="fr-FR" smtClean="0"/>
          </a:p>
          <a:p>
            <a:pPr lvl="4"/>
            <a:r>
              <a:rPr lang="fr-FR" smtClean="0"/>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endParaRPr lang="fr-FR" smtClean="0"/>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endParaRPr lang="fr-FR" smtClean="0"/>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smtClean="0"/>
              <a:t>Modifier les styles du texte du masque</a:t>
            </a:r>
            <a:endParaRPr lang="fr-FR" smtClean="0"/>
          </a:p>
          <a:p>
            <a:pPr lvl="1"/>
            <a:r>
              <a:rPr lang="fr-FR" smtClean="0"/>
              <a:t>Deuxième niveau</a:t>
            </a:r>
            <a:endParaRPr lang="fr-FR" smtClean="0"/>
          </a:p>
          <a:p>
            <a:pPr lvl="2"/>
            <a:r>
              <a:rPr lang="fr-FR" smtClean="0"/>
              <a:t>Troisième niveau</a:t>
            </a:r>
            <a:endParaRPr lang="fr-FR" smtClean="0"/>
          </a:p>
          <a:p>
            <a:pPr lvl="3"/>
            <a:r>
              <a:rPr lang="fr-FR" smtClean="0"/>
              <a:t>Quatrième niveau</a:t>
            </a:r>
            <a:endParaRPr lang="fr-FR" smtClean="0"/>
          </a:p>
          <a:p>
            <a:pPr lvl="4"/>
            <a:r>
              <a:rPr lang="fr-FR" smtClean="0"/>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a:xfrm>
            <a:off x="650631" y="-105508"/>
            <a:ext cx="11456377" cy="1190985"/>
          </a:xfrm>
        </p:spPr>
        <p:txBody>
          <a:bodyPr>
            <a:noAutofit/>
          </a:bodyPr>
          <a:lstStyle/>
          <a:p>
            <a:r>
              <a:rPr lang="fr-FR" sz="3600" b="1" dirty="0" smtClean="0">
                <a:solidFill>
                  <a:srgbClr val="FF0000"/>
                </a:solidFill>
                <a:latin typeface="Times New Roman" panose="02020603050405020304" pitchFamily="18" charset="0"/>
                <a:cs typeface="Times New Roman" panose="02020603050405020304" pitchFamily="18" charset="0"/>
              </a:rPr>
              <a:t>Etat des lieux du patrimoine des établissements de l’ESU</a:t>
            </a:r>
            <a:endParaRPr lang="fr-FR"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70538" y="1011848"/>
            <a:ext cx="10436470" cy="6001643"/>
          </a:xfrm>
          <a:prstGeom prst="rect">
            <a:avLst/>
          </a:prstGeom>
        </p:spPr>
        <p:txBody>
          <a:bodyPr wrap="square">
            <a:spAutoFit/>
          </a:bodyPr>
          <a:lstStyle/>
          <a:p>
            <a:pPr algn="just"/>
            <a:r>
              <a:rPr lang="fr-FR" sz="3200" b="1" dirty="0" smtClean="0">
                <a:solidFill>
                  <a:srgbClr val="FF0000"/>
                </a:solidFill>
                <a:latin typeface="Times New Roman" panose="02020603050405020304" pitchFamily="18" charset="0"/>
                <a:cs typeface="Times New Roman" panose="02020603050405020304" pitchFamily="18" charset="0"/>
              </a:rPr>
              <a:t>1.Direction </a:t>
            </a:r>
            <a:r>
              <a:rPr lang="fr-FR" sz="3200" b="1" dirty="0">
                <a:solidFill>
                  <a:srgbClr val="FF0000"/>
                </a:solidFill>
                <a:latin typeface="Times New Roman" panose="02020603050405020304" pitchFamily="18" charset="0"/>
                <a:cs typeface="Times New Roman" panose="02020603050405020304" pitchFamily="18" charset="0"/>
              </a:rPr>
              <a:t>des Patrimoines et </a:t>
            </a:r>
            <a:r>
              <a:rPr lang="fr-FR" sz="3200" b="1" dirty="0" smtClean="0">
                <a:solidFill>
                  <a:srgbClr val="FF0000"/>
                </a:solidFill>
                <a:latin typeface="Times New Roman" panose="02020603050405020304" pitchFamily="18" charset="0"/>
                <a:cs typeface="Times New Roman" panose="02020603050405020304" pitchFamily="18" charset="0"/>
              </a:rPr>
              <a:t>Infrastructures</a:t>
            </a:r>
            <a:endParaRPr lang="fr-FR" sz="3200" b="1" dirty="0" smtClean="0">
              <a:solidFill>
                <a:srgbClr val="FF0000"/>
              </a:solidFill>
              <a:latin typeface="Times New Roman" panose="02020603050405020304" pitchFamily="18" charset="0"/>
              <a:cs typeface="Times New Roman" panose="02020603050405020304" pitchFamily="18" charset="0"/>
            </a:endParaRPr>
          </a:p>
          <a:p>
            <a:pPr algn="just"/>
            <a:r>
              <a:rPr lang="fr-FR" sz="3200" b="1" dirty="0" smtClean="0">
                <a:solidFill>
                  <a:srgbClr val="FF0000"/>
                </a:solidFill>
                <a:latin typeface="Times New Roman" panose="02020603050405020304" pitchFamily="18" charset="0"/>
                <a:cs typeface="Times New Roman" panose="02020603050405020304" pitchFamily="18" charset="0"/>
              </a:rPr>
              <a:t> </a:t>
            </a:r>
            <a:br>
              <a:rPr lang="fr-FR" sz="3200" b="1" dirty="0" smtClean="0">
                <a:solidFill>
                  <a:srgbClr val="FF0000"/>
                </a:solidFill>
                <a:latin typeface="Times New Roman" panose="02020603050405020304" pitchFamily="18" charset="0"/>
                <a:cs typeface="Times New Roman" panose="02020603050405020304" pitchFamily="18" charset="0"/>
              </a:rPr>
            </a:br>
            <a:r>
              <a:rPr lang="fr-FR" sz="3200" b="1" dirty="0" smtClean="0">
                <a:solidFill>
                  <a:srgbClr val="FF0000"/>
                </a:solidFill>
                <a:latin typeface="Times New Roman" panose="02020603050405020304" pitchFamily="18" charset="0"/>
                <a:cs typeface="Times New Roman" panose="02020603050405020304" pitchFamily="18" charset="0"/>
              </a:rPr>
              <a:t>2. Etat des lieux du patrimoine des établissements de l’ESU</a:t>
            </a:r>
            <a:endParaRPr lang="fr-FR" sz="3200" b="1" dirty="0" smtClean="0">
              <a:solidFill>
                <a:srgbClr val="FF0000"/>
              </a:solidFill>
              <a:latin typeface="Times New Roman" panose="02020603050405020304" pitchFamily="18" charset="0"/>
              <a:cs typeface="Times New Roman" panose="02020603050405020304" pitchFamily="18" charset="0"/>
            </a:endParaRPr>
          </a:p>
          <a:p>
            <a:pPr algn="just"/>
            <a:endParaRPr lang="fr-FR" sz="3200" b="1" dirty="0" smtClean="0">
              <a:solidFill>
                <a:srgbClr val="FF0000"/>
              </a:solidFill>
              <a:latin typeface="Times New Roman" panose="02020603050405020304" pitchFamily="18" charset="0"/>
              <a:cs typeface="Times New Roman" panose="02020603050405020304" pitchFamily="18" charset="0"/>
            </a:endParaRPr>
          </a:p>
          <a:p>
            <a:pPr algn="just"/>
            <a:r>
              <a:rPr lang="fr-FR" sz="3200" b="1" dirty="0" smtClean="0">
                <a:solidFill>
                  <a:srgbClr val="FF0000"/>
                </a:solidFill>
                <a:latin typeface="Times New Roman" panose="02020603050405020304" pitchFamily="18" charset="0"/>
                <a:cs typeface="Times New Roman" panose="02020603050405020304" pitchFamily="18" charset="0"/>
              </a:rPr>
              <a:t>3. Quelques propositions de solutions</a:t>
            </a:r>
            <a:endParaRPr lang="fr-FR" sz="3200" b="1" dirty="0" smtClean="0">
              <a:solidFill>
                <a:srgbClr val="FF0000"/>
              </a:solidFill>
              <a:latin typeface="Times New Roman" panose="02020603050405020304" pitchFamily="18" charset="0"/>
              <a:cs typeface="Times New Roman" panose="02020603050405020304" pitchFamily="18" charset="0"/>
            </a:endParaRPr>
          </a:p>
          <a:p>
            <a:pPr algn="just"/>
            <a:endParaRPr lang="fr-FR" sz="3200" b="1" dirty="0">
              <a:solidFill>
                <a:srgbClr val="FF0000"/>
              </a:solidFill>
              <a:latin typeface="Times New Roman" panose="02020603050405020304" pitchFamily="18" charset="0"/>
              <a:cs typeface="Times New Roman" panose="02020603050405020304" pitchFamily="18" charset="0"/>
            </a:endParaRPr>
          </a:p>
          <a:p>
            <a:pPr algn="just"/>
            <a:r>
              <a:rPr lang="fr-FR" sz="3200" b="1" dirty="0" smtClean="0">
                <a:solidFill>
                  <a:srgbClr val="FF0000"/>
                </a:solidFill>
                <a:latin typeface="Times New Roman" panose="02020603050405020304" pitchFamily="18" charset="0"/>
                <a:cs typeface="Times New Roman" panose="02020603050405020304" pitchFamily="18" charset="0"/>
              </a:rPr>
              <a:t>4. Discussions</a:t>
            </a:r>
            <a:endParaRPr lang="fr-FR" sz="3200" b="1" dirty="0">
              <a:solidFill>
                <a:srgbClr val="FF0000"/>
              </a:solidFill>
              <a:latin typeface="Times New Roman" panose="02020603050405020304" pitchFamily="18" charset="0"/>
              <a:cs typeface="Times New Roman" panose="02020603050405020304" pitchFamily="18" charset="0"/>
            </a:endParaRPr>
          </a:p>
          <a:p>
            <a:pPr algn="ctr"/>
            <a:endParaRPr lang="fr-FR" sz="3200" b="1" dirty="0" smtClean="0">
              <a:latin typeface="Times New Roman" panose="02020603050405020304" pitchFamily="18" charset="0"/>
              <a:cs typeface="Times New Roman" panose="02020603050405020304" pitchFamily="18" charset="0"/>
            </a:endParaRPr>
          </a:p>
          <a:p>
            <a:pPr algn="ctr"/>
            <a:r>
              <a:rPr lang="fr-FR" sz="3200" b="1" dirty="0" smtClean="0">
                <a:latin typeface="Times New Roman" panose="02020603050405020304" pitchFamily="18" charset="0"/>
                <a:cs typeface="Times New Roman" panose="02020603050405020304" pitchFamily="18" charset="0"/>
              </a:rPr>
              <a:t>Par </a:t>
            </a:r>
            <a:endParaRPr lang="fr-FR" sz="3200" b="1" dirty="0" smtClean="0">
              <a:latin typeface="Times New Roman" panose="02020603050405020304" pitchFamily="18" charset="0"/>
              <a:cs typeface="Times New Roman" panose="02020603050405020304" pitchFamily="18" charset="0"/>
            </a:endParaRPr>
          </a:p>
          <a:p>
            <a:pPr algn="ctr"/>
            <a:endParaRPr lang="fr-FR" sz="3200" b="1" dirty="0" smtClean="0">
              <a:latin typeface="Times New Roman" panose="02020603050405020304" pitchFamily="18" charset="0"/>
              <a:cs typeface="Times New Roman" panose="02020603050405020304" pitchFamily="18" charset="0"/>
            </a:endParaRPr>
          </a:p>
          <a:p>
            <a:pPr algn="ctr"/>
            <a:r>
              <a:rPr lang="fr-FR" sz="3200" b="1" dirty="0" smtClean="0">
                <a:latin typeface="Times New Roman" panose="02020603050405020304" pitchFamily="18" charset="0"/>
                <a:cs typeface="Times New Roman" panose="02020603050405020304" pitchFamily="18" charset="0"/>
              </a:rPr>
              <a:t>Professeur Roland KAKULE / Conseiller au patrimoine</a:t>
            </a:r>
            <a:endParaRPr lang="fr-FR" sz="3200" dirty="0" smtClean="0">
              <a:latin typeface="Times New Roman" panose="02020603050405020304" pitchFamily="18" charset="0"/>
              <a:cs typeface="Times New Roman" panose="02020603050405020304" pitchFamily="18" charset="0"/>
            </a:endParaRPr>
          </a:p>
          <a:p>
            <a:pPr algn="just"/>
            <a:endParaRPr lang="fr-FR" sz="3200" b="0" i="0" dirty="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250" advTm="1000">
        <p14:reveal/>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0" presetClass="entr" presetSubtype="0" fill="hold" grpId="0" nodeType="click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1"/>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8994" y="229970"/>
            <a:ext cx="10515600" cy="4524315"/>
          </a:xfrm>
          <a:prstGeom prst="rect">
            <a:avLst/>
          </a:prstGeom>
        </p:spPr>
        <p:txBody>
          <a:bodyPr wrap="square">
            <a:spAutoFit/>
          </a:bodyPr>
          <a:lstStyle/>
          <a:p>
            <a:pPr algn="just"/>
            <a:r>
              <a:rPr lang="fr-FR" sz="3200" b="1" dirty="0" smtClean="0">
                <a:solidFill>
                  <a:prstClr val="black"/>
                </a:solidFill>
                <a:latin typeface="Times New Roman" panose="02020603050405020304" pitchFamily="18" charset="0"/>
                <a:cs typeface="Times New Roman" panose="02020603050405020304" pitchFamily="18" charset="0"/>
              </a:rPr>
              <a:t>Les données de l’audit organisationnel et de contrôle de viabilité des institutions universitaires réalisé en 2009 révèle les constats suivants:</a:t>
            </a:r>
            <a:endParaRPr lang="fr-FR" sz="3200" b="1" dirty="0" smtClean="0">
              <a:solidFill>
                <a:prstClr val="black"/>
              </a:solidFill>
              <a:latin typeface="Times New Roman" panose="02020603050405020304" pitchFamily="18" charset="0"/>
              <a:cs typeface="Times New Roman" panose="02020603050405020304" pitchFamily="18" charset="0"/>
            </a:endParaRPr>
          </a:p>
          <a:p>
            <a:pPr marL="457200" indent="-457200" algn="just">
              <a:buFontTx/>
              <a:buChar char="-"/>
            </a:pPr>
            <a:r>
              <a:rPr lang="fr-FR" sz="3200" b="1" dirty="0" smtClean="0">
                <a:solidFill>
                  <a:prstClr val="black"/>
                </a:solidFill>
                <a:latin typeface="Times New Roman" panose="02020603050405020304" pitchFamily="18" charset="0"/>
                <a:cs typeface="Times New Roman" panose="02020603050405020304" pitchFamily="18" charset="0"/>
              </a:rPr>
              <a:t>De l’inadéquation de la formation à la demande de développement</a:t>
            </a:r>
            <a:endParaRPr lang="fr-FR" sz="3200" b="1" dirty="0" smtClean="0">
              <a:solidFill>
                <a:prstClr val="black"/>
              </a:solidFill>
              <a:latin typeface="Times New Roman" panose="02020603050405020304" pitchFamily="18" charset="0"/>
              <a:cs typeface="Times New Roman" panose="02020603050405020304" pitchFamily="18" charset="0"/>
            </a:endParaRPr>
          </a:p>
          <a:p>
            <a:pPr algn="just"/>
            <a:r>
              <a:rPr lang="fr-FR" sz="3200" b="1" dirty="0" smtClean="0">
                <a:solidFill>
                  <a:prstClr val="black"/>
                </a:solidFill>
                <a:latin typeface="Times New Roman" panose="02020603050405020304" pitchFamily="18" charset="0"/>
                <a:cs typeface="Times New Roman" panose="02020603050405020304" pitchFamily="18" charset="0"/>
              </a:rPr>
              <a:t>Il est constaté que l’offre de formation dans les institutions supérieures s’inscrit très faiblement dans les visées du développement socioéconomique prôné dans les programmes du gouvernement</a:t>
            </a:r>
            <a:endParaRPr lang="fr-FR" sz="3200" b="1" dirty="0" smtClean="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8994" y="219810"/>
            <a:ext cx="10515600" cy="3539430"/>
          </a:xfrm>
          <a:prstGeom prst="rect">
            <a:avLst/>
          </a:prstGeom>
        </p:spPr>
        <p:txBody>
          <a:bodyPr wrap="square">
            <a:spAutoFit/>
          </a:bodyPr>
          <a:lstStyle/>
          <a:p>
            <a:pPr algn="just"/>
            <a:r>
              <a:rPr lang="fr-FR" sz="3200" b="1" dirty="0" smtClean="0">
                <a:solidFill>
                  <a:prstClr val="black"/>
                </a:solidFill>
                <a:latin typeface="Times New Roman" panose="02020603050405020304" pitchFamily="18" charset="0"/>
                <a:cs typeface="Times New Roman" panose="02020603050405020304" pitchFamily="18" charset="0"/>
              </a:rPr>
              <a:t>-des infrastructures académiques et para-académiques.</a:t>
            </a:r>
            <a:endParaRPr lang="fr-FR" sz="3200" b="1" dirty="0" smtClean="0">
              <a:solidFill>
                <a:prstClr val="black"/>
              </a:solidFill>
              <a:latin typeface="Times New Roman" panose="02020603050405020304" pitchFamily="18" charset="0"/>
              <a:cs typeface="Times New Roman" panose="02020603050405020304" pitchFamily="18" charset="0"/>
            </a:endParaRPr>
          </a:p>
          <a:p>
            <a:pPr algn="just"/>
            <a:r>
              <a:rPr lang="fr-FR" sz="3200" b="1" dirty="0" smtClean="0">
                <a:solidFill>
                  <a:prstClr val="black"/>
                </a:solidFill>
                <a:latin typeface="Times New Roman" panose="02020603050405020304" pitchFamily="18" charset="0"/>
                <a:cs typeface="Times New Roman" panose="02020603050405020304" pitchFamily="18" charset="0"/>
              </a:rPr>
              <a:t>Le secteur de l’enseignement supérieur congolais se caractérise par un manque criant d’infrastructures, de matériel didactique, d’équipements de laboratoires scientifiques, de bibliothèques et d’autres infrastructures d’appui pour soutenir un enseignement de qualité 																		 </a:t>
            </a:r>
            <a:endParaRPr lang="fr-FR"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9762" y="155985"/>
            <a:ext cx="10999175" cy="1077218"/>
          </a:xfrm>
          <a:prstGeom prst="rect">
            <a:avLst/>
          </a:prstGeom>
        </p:spPr>
        <p:txBody>
          <a:bodyPr wrap="square">
            <a:spAutoFit/>
          </a:bodyPr>
          <a:lstStyle/>
          <a:p>
            <a:pPr lvl="0" algn="just"/>
            <a:r>
              <a:rPr lang="fr-FR" sz="3200" b="1" dirty="0">
                <a:solidFill>
                  <a:srgbClr val="FF0000"/>
                </a:solidFill>
                <a:latin typeface="Times New Roman" panose="02020603050405020304" pitchFamily="18" charset="0"/>
                <a:cs typeface="Times New Roman" panose="02020603050405020304" pitchFamily="18" charset="0"/>
              </a:rPr>
              <a:t>3. Quelques propositions </a:t>
            </a:r>
            <a:r>
              <a:rPr lang="fr-FR" sz="3200" b="1" dirty="0" smtClean="0">
                <a:solidFill>
                  <a:srgbClr val="FF0000"/>
                </a:solidFill>
                <a:latin typeface="Times New Roman" panose="02020603050405020304" pitchFamily="18" charset="0"/>
                <a:cs typeface="Times New Roman" panose="02020603050405020304" pitchFamily="18" charset="0"/>
              </a:rPr>
              <a:t>de solutions et de gestion du patrimoine des établissements</a:t>
            </a:r>
            <a:endParaRPr lang="fr-FR"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06768" y="1168276"/>
            <a:ext cx="10700240" cy="5509200"/>
          </a:xfrm>
          <a:prstGeom prst="rect">
            <a:avLst/>
          </a:prstGeom>
        </p:spPr>
        <p:txBody>
          <a:bodyPr wrap="square">
            <a:spAutoFit/>
          </a:bodyPr>
          <a:lstStyle/>
          <a:p>
            <a:pPr algn="just"/>
            <a:r>
              <a:rPr lang="fr-FR" sz="3200" b="1" dirty="0" smtClean="0">
                <a:latin typeface="Times New Roman" panose="02020603050405020304" pitchFamily="18" charset="0"/>
                <a:cs typeface="Times New Roman" panose="02020603050405020304" pitchFamily="18" charset="0"/>
              </a:rPr>
              <a:t>Le Comité de gestion a pour mission la gestion et la protection du patrimoine de l’établissement, il agit de cette manière:</a:t>
            </a:r>
            <a:endParaRPr lang="fr-FR" sz="3200" b="1" dirty="0">
              <a:latin typeface="Times New Roman" panose="02020603050405020304" pitchFamily="18" charset="0"/>
              <a:cs typeface="Times New Roman" panose="02020603050405020304" pitchFamily="18" charset="0"/>
            </a:endParaRPr>
          </a:p>
          <a:p>
            <a:pPr algn="just"/>
            <a:endParaRPr lang="fr-FR" sz="3200" b="1" dirty="0">
              <a:latin typeface="Times New Roman" panose="02020603050405020304" pitchFamily="18" charset="0"/>
              <a:cs typeface="Times New Roman" panose="02020603050405020304" pitchFamily="18" charset="0"/>
            </a:endParaRPr>
          </a:p>
          <a:p>
            <a:pPr algn="just"/>
            <a:r>
              <a:rPr lang="fr-FR" sz="3200" b="1" dirty="0">
                <a:latin typeface="Times New Roman" panose="02020603050405020304" pitchFamily="18" charset="0"/>
                <a:cs typeface="Times New Roman" panose="02020603050405020304" pitchFamily="18" charset="0"/>
              </a:rPr>
              <a:t>-  </a:t>
            </a:r>
            <a:r>
              <a:rPr lang="fr-FR" sz="3200" b="1" dirty="0" smtClean="0">
                <a:latin typeface="Times New Roman" panose="02020603050405020304" pitchFamily="18" charset="0"/>
                <a:cs typeface="Times New Roman" panose="02020603050405020304" pitchFamily="18" charset="0"/>
              </a:rPr>
              <a:t>enregistrer </a:t>
            </a:r>
            <a:r>
              <a:rPr lang="fr-FR" sz="3200" b="1" dirty="0">
                <a:latin typeface="Times New Roman" panose="02020603050405020304" pitchFamily="18" charset="0"/>
                <a:cs typeface="Times New Roman" panose="02020603050405020304" pitchFamily="18" charset="0"/>
              </a:rPr>
              <a:t>toutes les opérations qui affectent la composition du patrimoine ;</a:t>
            </a:r>
            <a:endParaRPr lang="fr-FR" sz="3200" b="1" dirty="0">
              <a:latin typeface="Times New Roman" panose="02020603050405020304" pitchFamily="18" charset="0"/>
              <a:cs typeface="Times New Roman" panose="02020603050405020304" pitchFamily="18" charset="0"/>
            </a:endParaRPr>
          </a:p>
          <a:p>
            <a:pPr algn="just"/>
            <a:endParaRPr lang="fr-FR" sz="3200" b="1" dirty="0">
              <a:latin typeface="Times New Roman" panose="02020603050405020304" pitchFamily="18" charset="0"/>
              <a:cs typeface="Times New Roman" panose="02020603050405020304" pitchFamily="18" charset="0"/>
            </a:endParaRPr>
          </a:p>
          <a:p>
            <a:pPr algn="just"/>
            <a:r>
              <a:rPr lang="fr-FR" sz="3200" b="1" dirty="0">
                <a:latin typeface="Times New Roman" panose="02020603050405020304" pitchFamily="18" charset="0"/>
                <a:cs typeface="Times New Roman" panose="02020603050405020304" pitchFamily="18" charset="0"/>
              </a:rPr>
              <a:t>-  </a:t>
            </a:r>
            <a:r>
              <a:rPr lang="fr-FR" sz="3200" b="1" dirty="0" smtClean="0">
                <a:latin typeface="Times New Roman" panose="02020603050405020304" pitchFamily="18" charset="0"/>
                <a:cs typeface="Times New Roman" panose="02020603050405020304" pitchFamily="18" charset="0"/>
              </a:rPr>
              <a:t>suivre </a:t>
            </a:r>
            <a:r>
              <a:rPr lang="fr-FR" sz="3200" b="1" dirty="0">
                <a:latin typeface="Times New Roman" panose="02020603050405020304" pitchFamily="18" charset="0"/>
                <a:cs typeface="Times New Roman" panose="02020603050405020304" pitchFamily="18" charset="0"/>
              </a:rPr>
              <a:t>en permanence la situation des valeurs des biens de fonctionnement et d’équipement (stocks) et de dégager les résultats de sa gestion et la valeur de son patrimoine à la fin de chaque exercice</a:t>
            </a:r>
            <a:r>
              <a:rPr lang="fr-FR" sz="3200" b="1" dirty="0" smtClean="0">
                <a:latin typeface="Times New Roman" panose="02020603050405020304" pitchFamily="18" charset="0"/>
                <a:cs typeface="Times New Roman" panose="02020603050405020304" pitchFamily="18" charset="0"/>
              </a:rPr>
              <a:t>.</a:t>
            </a:r>
            <a:endParaRPr lang="fr-FR" sz="3200" b="1" dirty="0">
              <a:latin typeface="Times New Roman" panose="02020603050405020304" pitchFamily="18" charset="0"/>
              <a:cs typeface="Times New Roman" panose="02020603050405020304" pitchFamily="18" charset="0"/>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1"/>
                                          </p:val>
                                        </p:tav>
                                        <p:tav tm="100000">
                                          <p:val>
                                            <p:strVal val="#ppt_x"/>
                                          </p:val>
                                        </p:tav>
                                      </p:tavLst>
                                    </p:anim>
                                    <p:anim calcmode="lin" valueType="num">
                                      <p:cBhvr>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6768" y="-168156"/>
            <a:ext cx="10700240" cy="6986528"/>
          </a:xfrm>
          <a:prstGeom prst="rect">
            <a:avLst/>
          </a:prstGeom>
        </p:spPr>
        <p:txBody>
          <a:bodyPr wrap="square">
            <a:spAutoFit/>
          </a:bodyPr>
          <a:lstStyle/>
          <a:p>
            <a:pPr algn="just"/>
            <a:endParaRPr lang="fr-FR" sz="3200" b="1" dirty="0" smtClean="0">
              <a:latin typeface="Times New Roman" panose="02020603050405020304" pitchFamily="18" charset="0"/>
              <a:cs typeface="Times New Roman" panose="02020603050405020304" pitchFamily="18" charset="0"/>
            </a:endParaRPr>
          </a:p>
          <a:p>
            <a:pPr algn="just"/>
            <a:r>
              <a:rPr lang="fr-FR" sz="3200" b="1" dirty="0" smtClean="0">
                <a:latin typeface="Times New Roman" panose="02020603050405020304" pitchFamily="18" charset="0"/>
                <a:cs typeface="Times New Roman" panose="02020603050405020304" pitchFamily="18" charset="0"/>
              </a:rPr>
              <a:t> - Au </a:t>
            </a:r>
            <a:r>
              <a:rPr lang="fr-FR" sz="3200" b="1" dirty="0">
                <a:latin typeface="Times New Roman" panose="02020603050405020304" pitchFamily="18" charset="0"/>
                <a:cs typeface="Times New Roman" panose="02020603050405020304" pitchFamily="18" charset="0"/>
              </a:rPr>
              <a:t>31 Décembre de l’année budgétaire, chaque entité dresse un inventaire extra comptable de tous les biens, droits et obligations comptabilisés à leur valeur d’origine. Le double de cet inventaire est adressé à l’Organe de Tutelle </a:t>
            </a:r>
            <a:r>
              <a:rPr lang="fr-FR" sz="3200" b="1" dirty="0" smtClean="0">
                <a:latin typeface="Times New Roman" panose="02020603050405020304" pitchFamily="18" charset="0"/>
                <a:cs typeface="Times New Roman" panose="02020603050405020304" pitchFamily="18" charset="0"/>
              </a:rPr>
              <a:t>( CA-ISTAT) dans </a:t>
            </a:r>
            <a:r>
              <a:rPr lang="fr-FR" sz="3200" b="1" dirty="0">
                <a:latin typeface="Times New Roman" panose="02020603050405020304" pitchFamily="18" charset="0"/>
                <a:cs typeface="Times New Roman" panose="02020603050405020304" pitchFamily="18" charset="0"/>
              </a:rPr>
              <a:t>le mois qui suit la clôture de l’exercice. A la fin de chaque exercice budgétaire, tout Etablissement est tenu de procéder à l’expertise de son patrimoine immobilier.</a:t>
            </a:r>
            <a:endParaRPr lang="fr-FR" sz="3200" b="1" dirty="0">
              <a:latin typeface="Times New Roman" panose="02020603050405020304" pitchFamily="18" charset="0"/>
              <a:cs typeface="Times New Roman" panose="02020603050405020304" pitchFamily="18" charset="0"/>
            </a:endParaRPr>
          </a:p>
          <a:p>
            <a:pPr algn="just"/>
            <a:endParaRPr lang="fr-FR" sz="3200" b="1" dirty="0" smtClean="0">
              <a:latin typeface="Times New Roman" panose="02020603050405020304" pitchFamily="18" charset="0"/>
              <a:cs typeface="Times New Roman" panose="02020603050405020304" pitchFamily="18" charset="0"/>
            </a:endParaRPr>
          </a:p>
          <a:p>
            <a:pPr algn="just"/>
            <a:r>
              <a:rPr lang="fr-FR" sz="3200" b="1" dirty="0" smtClean="0">
                <a:latin typeface="Times New Roman" panose="02020603050405020304" pitchFamily="18" charset="0"/>
                <a:cs typeface="Times New Roman" panose="02020603050405020304" pitchFamily="18" charset="0"/>
              </a:rPr>
              <a:t>- Chaque </a:t>
            </a:r>
            <a:r>
              <a:rPr lang="fr-FR" sz="3200" b="1" dirty="0">
                <a:latin typeface="Times New Roman" panose="02020603050405020304" pitchFamily="18" charset="0"/>
                <a:cs typeface="Times New Roman" panose="02020603050405020304" pitchFamily="18" charset="0"/>
              </a:rPr>
              <a:t>Établissement doit disposer d’un certificat d’enregistrement de son patrimoine immobilier. Il doit inclure dans les prévisions budgétaires de chaque année, les valeurs constatant la dépréciation de celui-ci et les charges y grevées</a:t>
            </a:r>
            <a:r>
              <a:rPr lang="fr-FR" sz="3200" b="1" dirty="0" smtClean="0">
                <a:latin typeface="Times New Roman" panose="02020603050405020304" pitchFamily="18" charset="0"/>
                <a:cs typeface="Times New Roman" panose="02020603050405020304" pitchFamily="18" charset="0"/>
              </a:rPr>
              <a:t>.</a:t>
            </a:r>
            <a:endParaRPr lang="fr-FR" sz="3200" b="1" dirty="0">
              <a:latin typeface="Times New Roman" panose="02020603050405020304" pitchFamily="18" charset="0"/>
              <a:cs typeface="Times New Roman" panose="02020603050405020304" pitchFamily="18" charset="0"/>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1"/>
                                          </p:val>
                                        </p:tav>
                                        <p:tav tm="100000">
                                          <p:val>
                                            <p:strVal val="#ppt_x"/>
                                          </p:val>
                                        </p:tav>
                                      </p:tavLst>
                                    </p:anim>
                                    <p:anim calcmode="lin" valueType="num">
                                      <p:cBhvr>
                                        <p:cTn id="9"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15562" y="-168156"/>
            <a:ext cx="10691446" cy="7477760"/>
          </a:xfrm>
          <a:prstGeom prst="rect">
            <a:avLst/>
          </a:prstGeom>
        </p:spPr>
        <p:txBody>
          <a:bodyPr wrap="square">
            <a:spAutoFit/>
          </a:bodyPr>
          <a:lstStyle/>
          <a:p>
            <a:pPr algn="just"/>
            <a:endParaRPr lang="fr-FR" sz="3200" b="1" dirty="0">
              <a:latin typeface="Times New Roman" panose="02020603050405020304" pitchFamily="18" charset="0"/>
              <a:cs typeface="Times New Roman" panose="02020603050405020304" pitchFamily="18" charset="0"/>
            </a:endParaRPr>
          </a:p>
          <a:p>
            <a:pPr algn="just"/>
            <a:r>
              <a:rPr lang="fr-FR" sz="3200" b="1" dirty="0" smtClean="0">
                <a:latin typeface="Times New Roman" panose="02020603050405020304" pitchFamily="18" charset="0"/>
                <a:cs typeface="Times New Roman" panose="02020603050405020304" pitchFamily="18" charset="0"/>
              </a:rPr>
              <a:t>- Chaque </a:t>
            </a:r>
            <a:r>
              <a:rPr lang="fr-FR" sz="3200" b="1" dirty="0">
                <a:latin typeface="Times New Roman" panose="02020603050405020304" pitchFamily="18" charset="0"/>
                <a:cs typeface="Times New Roman" panose="02020603050405020304" pitchFamily="18" charset="0"/>
              </a:rPr>
              <a:t>Etablissement peut constituer avec l’approbation de l’organe de tutelle et du Conseil d’Administration des provisions pour compenser les opérations des valeurs d’actifs ou les pertes et charges résultant d’un accroissement prévisible du passif.</a:t>
            </a:r>
            <a:endParaRPr lang="fr-FR" sz="3200" b="1" dirty="0">
              <a:latin typeface="Times New Roman" panose="02020603050405020304" pitchFamily="18" charset="0"/>
              <a:cs typeface="Times New Roman" panose="02020603050405020304" pitchFamily="18" charset="0"/>
            </a:endParaRPr>
          </a:p>
          <a:p>
            <a:pPr algn="just"/>
            <a:endParaRPr lang="fr-FR" sz="3200" b="1" dirty="0">
              <a:latin typeface="Times New Roman" panose="02020603050405020304" pitchFamily="18" charset="0"/>
              <a:cs typeface="Times New Roman" panose="02020603050405020304" pitchFamily="18" charset="0"/>
            </a:endParaRPr>
          </a:p>
          <a:p>
            <a:pPr algn="just"/>
            <a:r>
              <a:rPr lang="fr-FR" sz="3200" b="1" dirty="0">
                <a:latin typeface="Times New Roman" panose="02020603050405020304" pitchFamily="18" charset="0"/>
                <a:cs typeface="Times New Roman" panose="02020603050405020304" pitchFamily="18" charset="0"/>
              </a:rPr>
              <a:t>-</a:t>
            </a:r>
            <a:r>
              <a:rPr lang="fr-FR" sz="3200" b="1" dirty="0" smtClean="0">
                <a:latin typeface="Times New Roman" panose="02020603050405020304" pitchFamily="18" charset="0"/>
                <a:cs typeface="Times New Roman" panose="02020603050405020304" pitchFamily="18" charset="0"/>
              </a:rPr>
              <a:t> </a:t>
            </a:r>
            <a:r>
              <a:rPr lang="fr-FR" sz="3200" b="1" dirty="0">
                <a:latin typeface="Times New Roman" panose="02020603050405020304" pitchFamily="18" charset="0"/>
                <a:cs typeface="Times New Roman" panose="02020603050405020304" pitchFamily="18" charset="0"/>
              </a:rPr>
              <a:t>Toute perte, destruction détérioration ou tout détournement des biens propriétés d’une entité ou ceux confiés à sa garde sont constatées par un procès-verbal établi par un Organe Compétent en vue d’établir les responsabilités selon une procédure régulière établie. Les modalités de financement de ces dépréciations sont à apprécier par le Conseil d’Administration.</a:t>
            </a:r>
            <a:endParaRPr lang="fr-FR" sz="3200" b="1" dirty="0">
              <a:latin typeface="Times New Roman" panose="02020603050405020304" pitchFamily="18" charset="0"/>
              <a:cs typeface="Times New Roman" panose="02020603050405020304" pitchFamily="18" charset="0"/>
            </a:endParaRPr>
          </a:p>
          <a:p>
            <a:pPr algn="just"/>
            <a:endParaRPr lang="fr-FR" sz="3200" b="1" dirty="0">
              <a:latin typeface="Times New Roman" panose="02020603050405020304" pitchFamily="18" charset="0"/>
              <a:cs typeface="Times New Roman" panose="02020603050405020304" pitchFamily="18" charset="0"/>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1"/>
                                          </p:val>
                                        </p:tav>
                                        <p:tav tm="100000">
                                          <p:val>
                                            <p:strVal val="#ppt_x"/>
                                          </p:val>
                                        </p:tav>
                                      </p:tavLst>
                                    </p:anim>
                                    <p:anim calcmode="lin" valueType="num">
                                      <p:cBhvr>
                                        <p:cTn id="9"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6768" y="447307"/>
            <a:ext cx="10700240" cy="4030980"/>
          </a:xfrm>
          <a:prstGeom prst="rect">
            <a:avLst/>
          </a:prstGeom>
        </p:spPr>
        <p:txBody>
          <a:bodyPr wrap="square">
            <a:spAutoFit/>
          </a:bodyPr>
          <a:lstStyle/>
          <a:p>
            <a:pPr algn="just"/>
            <a:endParaRPr lang="fr-FR" sz="3200" b="1" dirty="0">
              <a:latin typeface="Times New Roman" panose="02020603050405020304" pitchFamily="18" charset="0"/>
              <a:cs typeface="Times New Roman" panose="02020603050405020304" pitchFamily="18" charset="0"/>
            </a:endParaRPr>
          </a:p>
          <a:p>
            <a:pPr marL="457200" indent="-457200" algn="just">
              <a:buFontTx/>
              <a:buChar char="-"/>
            </a:pPr>
            <a:r>
              <a:rPr lang="fr-FR" sz="3200" b="1" dirty="0" smtClean="0">
                <a:latin typeface="Times New Roman" panose="02020603050405020304" pitchFamily="18" charset="0"/>
                <a:cs typeface="Times New Roman" panose="02020603050405020304" pitchFamily="18" charset="0"/>
              </a:rPr>
              <a:t>Concernant </a:t>
            </a:r>
            <a:r>
              <a:rPr lang="fr-FR" sz="3200" b="1" dirty="0">
                <a:latin typeface="Times New Roman" panose="02020603050405020304" pitchFamily="18" charset="0"/>
                <a:cs typeface="Times New Roman" panose="02020603050405020304" pitchFamily="18" charset="0"/>
              </a:rPr>
              <a:t>la vente des biens de l’Etablissement mis hors d’usage, celle-ci est décidée par le Conseil de l’Etablissement. </a:t>
            </a:r>
            <a:endParaRPr lang="fr-FR" sz="3200" b="1" dirty="0" smtClean="0">
              <a:latin typeface="Times New Roman" panose="02020603050405020304" pitchFamily="18" charset="0"/>
              <a:cs typeface="Times New Roman" panose="02020603050405020304" pitchFamily="18" charset="0"/>
            </a:endParaRPr>
          </a:p>
          <a:p>
            <a:pPr marL="457200" indent="-457200" algn="just">
              <a:buFontTx/>
              <a:buChar char="-"/>
            </a:pPr>
            <a:r>
              <a:rPr lang="fr-FR" sz="3200" b="1" dirty="0" smtClean="0">
                <a:latin typeface="Times New Roman" panose="02020603050405020304" pitchFamily="18" charset="0"/>
                <a:cs typeface="Times New Roman" panose="02020603050405020304" pitchFamily="18" charset="0"/>
              </a:rPr>
              <a:t>L’opération </a:t>
            </a:r>
            <a:r>
              <a:rPr lang="fr-FR" sz="3200" b="1" dirty="0">
                <a:latin typeface="Times New Roman" panose="02020603050405020304" pitchFamily="18" charset="0"/>
                <a:cs typeface="Times New Roman" panose="02020603050405020304" pitchFamily="18" charset="0"/>
              </a:rPr>
              <a:t>de vente doit se faire en conformité avec la réglementation régissant la vente aux enchères des biens publics, </a:t>
            </a:r>
            <a:r>
              <a:rPr lang="fr-FR" sz="3200" b="1" dirty="0" smtClean="0">
                <a:latin typeface="Times New Roman" panose="02020603050405020304" pitchFamily="18" charset="0"/>
                <a:cs typeface="Times New Roman" panose="02020603050405020304" pitchFamily="18" charset="0"/>
              </a:rPr>
              <a:t>elle </a:t>
            </a:r>
            <a:r>
              <a:rPr lang="fr-FR" sz="3200" b="1" dirty="0">
                <a:latin typeface="Times New Roman" panose="02020603050405020304" pitchFamily="18" charset="0"/>
                <a:cs typeface="Times New Roman" panose="02020603050405020304" pitchFamily="18" charset="0"/>
              </a:rPr>
              <a:t>donne lieu à un procès-verbal du huissier du lieu.</a:t>
            </a:r>
            <a:endParaRPr lang="fr-FR" sz="3200" b="1" dirty="0">
              <a:latin typeface="Times New Roman" panose="02020603050405020304" pitchFamily="18" charset="0"/>
              <a:cs typeface="Times New Roman" panose="02020603050405020304" pitchFamily="18" charset="0"/>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1"/>
                                          </p:val>
                                        </p:tav>
                                        <p:tav tm="100000">
                                          <p:val>
                                            <p:strVal val="#ppt_x"/>
                                          </p:val>
                                        </p:tav>
                                      </p:tavLst>
                                    </p:anim>
                                    <p:anim calcmode="lin" valueType="num">
                                      <p:cBhvr>
                                        <p:cTn id="9"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1409" y="-404441"/>
            <a:ext cx="10600592" cy="6986528"/>
          </a:xfrm>
          <a:prstGeom prst="rect">
            <a:avLst/>
          </a:prstGeom>
        </p:spPr>
        <p:txBody>
          <a:bodyPr wrap="square">
            <a:spAutoFit/>
          </a:bodyPr>
          <a:lstStyle/>
          <a:p>
            <a:pPr algn="just"/>
            <a:endParaRPr lang="fr-FR" sz="3200" b="1" dirty="0">
              <a:solidFill>
                <a:srgbClr val="FF0000"/>
              </a:solidFill>
              <a:latin typeface="Times New Roman" panose="02020603050405020304" pitchFamily="18" charset="0"/>
              <a:cs typeface="Times New Roman" panose="02020603050405020304" pitchFamily="18" charset="0"/>
            </a:endParaRPr>
          </a:p>
          <a:p>
            <a:pPr algn="just"/>
            <a:r>
              <a:rPr lang="fr-FR" sz="3200" b="1" dirty="0" smtClean="0">
                <a:latin typeface="Times New Roman" panose="02020603050405020304" pitchFamily="18" charset="0"/>
                <a:cs typeface="Times New Roman" panose="02020603050405020304" pitchFamily="18" charset="0"/>
              </a:rPr>
              <a:t> - Pour </a:t>
            </a:r>
            <a:r>
              <a:rPr lang="fr-FR" sz="3200" b="1" dirty="0">
                <a:latin typeface="Times New Roman" panose="02020603050405020304" pitchFamily="18" charset="0"/>
                <a:cs typeface="Times New Roman" panose="02020603050405020304" pitchFamily="18" charset="0"/>
              </a:rPr>
              <a:t>mettre les établissements à l’abri de la spoliation, les Comités de gestion </a:t>
            </a:r>
            <a:r>
              <a:rPr lang="fr-FR" sz="3200" b="1" dirty="0" smtClean="0">
                <a:latin typeface="Times New Roman" panose="02020603050405020304" pitchFamily="18" charset="0"/>
                <a:cs typeface="Times New Roman" panose="02020603050405020304" pitchFamily="18" charset="0"/>
              </a:rPr>
              <a:t>sont encouragés </a:t>
            </a:r>
            <a:r>
              <a:rPr lang="fr-FR" sz="3200" b="1" dirty="0">
                <a:latin typeface="Times New Roman" panose="02020603050405020304" pitchFamily="18" charset="0"/>
                <a:cs typeface="Times New Roman" panose="02020603050405020304" pitchFamily="18" charset="0"/>
              </a:rPr>
              <a:t>à borner et clôturer les concessions des établissements et en </a:t>
            </a:r>
            <a:r>
              <a:rPr lang="fr-FR" sz="3200" b="1" dirty="0" smtClean="0">
                <a:latin typeface="Times New Roman" panose="02020603050405020304" pitchFamily="18" charset="0"/>
                <a:cs typeface="Times New Roman" panose="02020603050405020304" pitchFamily="18" charset="0"/>
              </a:rPr>
              <a:t>acquérir les </a:t>
            </a:r>
            <a:r>
              <a:rPr lang="fr-FR" sz="3200" b="1" dirty="0">
                <a:latin typeface="Times New Roman" panose="02020603050405020304" pitchFamily="18" charset="0"/>
                <a:cs typeface="Times New Roman" panose="02020603050405020304" pitchFamily="18" charset="0"/>
              </a:rPr>
              <a:t>titres de propriété. Une copie de ces titres doit être transmise au </a:t>
            </a:r>
            <a:r>
              <a:rPr lang="fr-FR" sz="3200" b="1" dirty="0" smtClean="0">
                <a:latin typeface="Times New Roman" panose="02020603050405020304" pitchFamily="18" charset="0"/>
                <a:cs typeface="Times New Roman" panose="02020603050405020304" pitchFamily="18" charset="0"/>
              </a:rPr>
              <a:t>Conseil d’Administration </a:t>
            </a:r>
            <a:r>
              <a:rPr lang="fr-FR" sz="3200" b="1" dirty="0">
                <a:latin typeface="Times New Roman" panose="02020603050405020304" pitchFamily="18" charset="0"/>
                <a:cs typeface="Times New Roman" panose="02020603050405020304" pitchFamily="18" charset="0"/>
              </a:rPr>
              <a:t>du ressort et à la Tutelle</a:t>
            </a:r>
            <a:r>
              <a:rPr lang="fr-FR" sz="3200" b="1" dirty="0" smtClean="0">
                <a:latin typeface="Times New Roman" panose="02020603050405020304" pitchFamily="18" charset="0"/>
                <a:cs typeface="Times New Roman" panose="02020603050405020304" pitchFamily="18" charset="0"/>
              </a:rPr>
              <a:t>.</a:t>
            </a:r>
            <a:endParaRPr lang="fr-FR" sz="3200" b="1" dirty="0" smtClean="0">
              <a:latin typeface="Times New Roman" panose="02020603050405020304" pitchFamily="18" charset="0"/>
              <a:cs typeface="Times New Roman" panose="02020603050405020304" pitchFamily="18" charset="0"/>
            </a:endParaRPr>
          </a:p>
          <a:p>
            <a:pPr algn="just"/>
            <a:endParaRPr lang="fr-FR" sz="3200" b="1" dirty="0">
              <a:latin typeface="Times New Roman" panose="02020603050405020304" pitchFamily="18" charset="0"/>
              <a:cs typeface="Times New Roman" panose="02020603050405020304" pitchFamily="18" charset="0"/>
            </a:endParaRPr>
          </a:p>
          <a:p>
            <a:pPr algn="just"/>
            <a:r>
              <a:rPr lang="fr-FR" sz="3200" b="1" dirty="0" smtClean="0">
                <a:latin typeface="Times New Roman" panose="02020603050405020304" pitchFamily="18" charset="0"/>
                <a:cs typeface="Times New Roman" panose="02020603050405020304" pitchFamily="18" charset="0"/>
              </a:rPr>
              <a:t>- De </a:t>
            </a:r>
            <a:r>
              <a:rPr lang="fr-FR" sz="3200" b="1" dirty="0">
                <a:latin typeface="Times New Roman" panose="02020603050405020304" pitchFamily="18" charset="0"/>
                <a:cs typeface="Times New Roman" panose="02020603050405020304" pitchFamily="18" charset="0"/>
              </a:rPr>
              <a:t>l’analyse des rapports en provenance des établissements, beaucoup de </a:t>
            </a:r>
            <a:r>
              <a:rPr lang="fr-FR" sz="3200" b="1" dirty="0" smtClean="0">
                <a:latin typeface="Times New Roman" panose="02020603050405020304" pitchFamily="18" charset="0"/>
                <a:cs typeface="Times New Roman" panose="02020603050405020304" pitchFamily="18" charset="0"/>
              </a:rPr>
              <a:t>chefs d’Etablissements </a:t>
            </a:r>
            <a:r>
              <a:rPr lang="fr-FR" sz="3200" b="1" dirty="0">
                <a:latin typeface="Times New Roman" panose="02020603050405020304" pitchFamily="18" charset="0"/>
                <a:cs typeface="Times New Roman" panose="02020603050405020304" pitchFamily="18" charset="0"/>
              </a:rPr>
              <a:t>ne font aucun état de l’inventaire du patrimoine de </a:t>
            </a:r>
            <a:r>
              <a:rPr lang="fr-FR" sz="3200" b="1" dirty="0" smtClean="0">
                <a:latin typeface="Times New Roman" panose="02020603050405020304" pitchFamily="18" charset="0"/>
                <a:cs typeface="Times New Roman" panose="02020603050405020304" pitchFamily="18" charset="0"/>
              </a:rPr>
              <a:t>leur établissement.</a:t>
            </a:r>
            <a:endParaRPr lang="fr-FR" sz="3200" b="1" dirty="0" smtClean="0">
              <a:latin typeface="Times New Roman" panose="02020603050405020304" pitchFamily="18" charset="0"/>
              <a:cs typeface="Times New Roman" panose="02020603050405020304" pitchFamily="18" charset="0"/>
            </a:endParaRPr>
          </a:p>
          <a:p>
            <a:pPr marL="457200" indent="-457200" algn="just">
              <a:buFontTx/>
              <a:buChar char="-"/>
            </a:pPr>
            <a:endParaRPr lang="fr-FR" sz="3200" b="1" dirty="0">
              <a:latin typeface="Times New Roman" panose="02020603050405020304" pitchFamily="18" charset="0"/>
              <a:cs typeface="Times New Roman" panose="02020603050405020304" pitchFamily="18" charset="0"/>
            </a:endParaRPr>
          </a:p>
          <a:p>
            <a:pPr algn="just"/>
            <a:r>
              <a:rPr lang="fr-FR" sz="3200" b="1" dirty="0" smtClean="0">
                <a:latin typeface="Times New Roman" panose="02020603050405020304" pitchFamily="18" charset="0"/>
                <a:cs typeface="Times New Roman" panose="02020603050405020304" pitchFamily="18" charset="0"/>
              </a:rPr>
              <a:t>- Obligation </a:t>
            </a:r>
            <a:r>
              <a:rPr lang="fr-FR" sz="3200" b="1" dirty="0">
                <a:latin typeface="Times New Roman" panose="02020603050405020304" pitchFamily="18" charset="0"/>
                <a:cs typeface="Times New Roman" panose="02020603050405020304" pitchFamily="18" charset="0"/>
              </a:rPr>
              <a:t>est faite aux Chefs d’établissement de transmettre ce rapport </a:t>
            </a:r>
            <a:r>
              <a:rPr lang="fr-FR" sz="3200" b="1" dirty="0" smtClean="0">
                <a:latin typeface="Times New Roman" panose="02020603050405020304" pitchFamily="18" charset="0"/>
                <a:cs typeface="Times New Roman" panose="02020603050405020304" pitchFamily="18" charset="0"/>
              </a:rPr>
              <a:t>régulièrement. </a:t>
            </a:r>
            <a:endParaRPr lang="fr-FR" sz="3200" b="1" dirty="0" smtClean="0">
              <a:latin typeface="Times New Roman" panose="02020603050405020304" pitchFamily="18" charset="0"/>
              <a:cs typeface="Times New Roman" panose="02020603050405020304" pitchFamily="18" charset="0"/>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1"/>
                                          </p:val>
                                        </p:tav>
                                        <p:tav tm="100000">
                                          <p:val>
                                            <p:strVal val="#ppt_x"/>
                                          </p:val>
                                        </p:tav>
                                      </p:tavLst>
                                    </p:anim>
                                    <p:anim calcmode="lin" valueType="num">
                                      <p:cBhvr>
                                        <p:cTn id="9"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0392" y="-527533"/>
            <a:ext cx="10811607" cy="7478970"/>
          </a:xfrm>
          <a:prstGeom prst="rect">
            <a:avLst/>
          </a:prstGeom>
        </p:spPr>
        <p:txBody>
          <a:bodyPr wrap="square">
            <a:spAutoFit/>
          </a:bodyPr>
          <a:lstStyle/>
          <a:p>
            <a:pPr algn="just"/>
            <a:endParaRPr lang="fr-FR" sz="3200" b="1" dirty="0">
              <a:latin typeface="Times New Roman" panose="02020603050405020304" pitchFamily="18" charset="0"/>
              <a:cs typeface="Times New Roman" panose="02020603050405020304" pitchFamily="18" charset="0"/>
            </a:endParaRPr>
          </a:p>
          <a:p>
            <a:pPr algn="just"/>
            <a:r>
              <a:rPr lang="fr-FR" sz="3200" b="1" dirty="0" smtClean="0">
                <a:latin typeface="Times New Roman" panose="02020603050405020304" pitchFamily="18" charset="0"/>
                <a:cs typeface="Times New Roman" panose="02020603050405020304" pitchFamily="18" charset="0"/>
              </a:rPr>
              <a:t>- Un </a:t>
            </a:r>
            <a:r>
              <a:rPr lang="fr-FR" sz="3200" b="1" dirty="0">
                <a:latin typeface="Times New Roman" panose="02020603050405020304" pitchFamily="18" charset="0"/>
                <a:cs typeface="Times New Roman" panose="02020603050405020304" pitchFamily="18" charset="0"/>
              </a:rPr>
              <a:t>inventaire complet du patrimoine de l’établissement doit être dressé au </a:t>
            </a:r>
            <a:r>
              <a:rPr lang="fr-FR" sz="3200" b="1" dirty="0" smtClean="0">
                <a:latin typeface="Times New Roman" panose="02020603050405020304" pitchFamily="18" charset="0"/>
                <a:cs typeface="Times New Roman" panose="02020603050405020304" pitchFamily="18" charset="0"/>
              </a:rPr>
              <a:t>début et </a:t>
            </a:r>
            <a:r>
              <a:rPr lang="fr-FR" sz="3200" b="1" dirty="0">
                <a:latin typeface="Times New Roman" panose="02020603050405020304" pitchFamily="18" charset="0"/>
                <a:cs typeface="Times New Roman" panose="02020603050405020304" pitchFamily="18" charset="0"/>
              </a:rPr>
              <a:t>à la fin de l’année académique,. Ces inventaires doivent faire partie </a:t>
            </a:r>
            <a:r>
              <a:rPr lang="fr-FR" sz="3200" b="1" dirty="0" smtClean="0">
                <a:latin typeface="Times New Roman" panose="02020603050405020304" pitchFamily="18" charset="0"/>
                <a:cs typeface="Times New Roman" panose="02020603050405020304" pitchFamily="18" charset="0"/>
              </a:rPr>
              <a:t>intégrante des </a:t>
            </a:r>
            <a:r>
              <a:rPr lang="fr-FR" sz="3200" b="1" dirty="0">
                <a:latin typeface="Times New Roman" panose="02020603050405020304" pitchFamily="18" charset="0"/>
                <a:cs typeface="Times New Roman" panose="02020603050405020304" pitchFamily="18" charset="0"/>
              </a:rPr>
              <a:t>rapports académiques des premier et second semestres</a:t>
            </a:r>
            <a:r>
              <a:rPr lang="fr-FR" sz="3200" b="1" dirty="0" smtClean="0">
                <a:latin typeface="Times New Roman" panose="02020603050405020304" pitchFamily="18" charset="0"/>
                <a:cs typeface="Times New Roman" panose="02020603050405020304" pitchFamily="18" charset="0"/>
              </a:rPr>
              <a:t>.</a:t>
            </a:r>
            <a:endParaRPr lang="fr-FR" sz="3200" b="1" dirty="0" smtClean="0">
              <a:latin typeface="Times New Roman" panose="02020603050405020304" pitchFamily="18" charset="0"/>
              <a:cs typeface="Times New Roman" panose="02020603050405020304" pitchFamily="18" charset="0"/>
            </a:endParaRPr>
          </a:p>
          <a:p>
            <a:pPr algn="just"/>
            <a:endParaRPr lang="fr-FR" sz="3200" b="1" dirty="0">
              <a:latin typeface="Times New Roman" panose="02020603050405020304" pitchFamily="18" charset="0"/>
              <a:cs typeface="Times New Roman" panose="02020603050405020304" pitchFamily="18" charset="0"/>
            </a:endParaRPr>
          </a:p>
          <a:p>
            <a:pPr algn="just"/>
            <a:r>
              <a:rPr lang="fr-FR" sz="3200" b="1" dirty="0" smtClean="0">
                <a:latin typeface="Times New Roman" panose="02020603050405020304" pitchFamily="18" charset="0"/>
                <a:cs typeface="Times New Roman" panose="02020603050405020304" pitchFamily="18" charset="0"/>
              </a:rPr>
              <a:t>- Dans </a:t>
            </a:r>
            <a:r>
              <a:rPr lang="fr-FR" sz="3200" b="1" dirty="0">
                <a:latin typeface="Times New Roman" panose="02020603050405020304" pitchFamily="18" charset="0"/>
                <a:cs typeface="Times New Roman" panose="02020603050405020304" pitchFamily="18" charset="0"/>
              </a:rPr>
              <a:t>la construction des nouveaux édifices, on devra tenir compte </a:t>
            </a:r>
            <a:r>
              <a:rPr lang="fr-FR" sz="3200" b="1" dirty="0" smtClean="0">
                <a:latin typeface="Times New Roman" panose="02020603050405020304" pitchFamily="18" charset="0"/>
                <a:cs typeface="Times New Roman" panose="02020603050405020304" pitchFamily="18" charset="0"/>
              </a:rPr>
              <a:t>de l’accessibilité </a:t>
            </a:r>
            <a:r>
              <a:rPr lang="fr-FR" sz="3200" b="1" dirty="0">
                <a:latin typeface="Times New Roman" panose="02020603050405020304" pitchFamily="18" charset="0"/>
                <a:cs typeface="Times New Roman" panose="02020603050405020304" pitchFamily="18" charset="0"/>
              </a:rPr>
              <a:t>des étudiants vivant avec handicap. Dans ce même ordre d’idées, </a:t>
            </a:r>
            <a:r>
              <a:rPr lang="fr-FR" sz="3200" b="1" dirty="0" smtClean="0">
                <a:latin typeface="Times New Roman" panose="02020603050405020304" pitchFamily="18" charset="0"/>
                <a:cs typeface="Times New Roman" panose="02020603050405020304" pitchFamily="18" charset="0"/>
              </a:rPr>
              <a:t>il serait </a:t>
            </a:r>
            <a:r>
              <a:rPr lang="fr-FR" sz="3200" b="1" dirty="0">
                <a:latin typeface="Times New Roman" panose="02020603050405020304" pitchFamily="18" charset="0"/>
                <a:cs typeface="Times New Roman" panose="02020603050405020304" pitchFamily="18" charset="0"/>
              </a:rPr>
              <a:t>loisible d’étudier la possibilité de rendre les anciens édifices accessibles </a:t>
            </a:r>
            <a:r>
              <a:rPr lang="fr-FR" sz="3200" b="1" dirty="0" smtClean="0">
                <a:latin typeface="Times New Roman" panose="02020603050405020304" pitchFamily="18" charset="0"/>
                <a:cs typeface="Times New Roman" panose="02020603050405020304" pitchFamily="18" charset="0"/>
              </a:rPr>
              <a:t>à cette </a:t>
            </a:r>
            <a:r>
              <a:rPr lang="fr-FR" sz="3200" b="1" dirty="0">
                <a:latin typeface="Times New Roman" panose="02020603050405020304" pitchFamily="18" charset="0"/>
                <a:cs typeface="Times New Roman" panose="02020603050405020304" pitchFamily="18" charset="0"/>
              </a:rPr>
              <a:t>catégorie d’étudiants</a:t>
            </a:r>
            <a:r>
              <a:rPr lang="fr-FR" sz="3200" b="1" dirty="0" smtClean="0">
                <a:latin typeface="Times New Roman" panose="02020603050405020304" pitchFamily="18" charset="0"/>
                <a:cs typeface="Times New Roman" panose="02020603050405020304" pitchFamily="18" charset="0"/>
              </a:rPr>
              <a:t>.</a:t>
            </a:r>
            <a:endParaRPr lang="fr-FR" sz="3200" b="1" dirty="0" smtClean="0">
              <a:latin typeface="Times New Roman" panose="02020603050405020304" pitchFamily="18" charset="0"/>
              <a:cs typeface="Times New Roman" panose="02020603050405020304" pitchFamily="18" charset="0"/>
            </a:endParaRPr>
          </a:p>
          <a:p>
            <a:pPr algn="just"/>
            <a:endParaRPr lang="fr-FR" sz="3200" b="1" dirty="0">
              <a:latin typeface="Times New Roman" panose="02020603050405020304" pitchFamily="18" charset="0"/>
              <a:cs typeface="Times New Roman" panose="02020603050405020304" pitchFamily="18" charset="0"/>
            </a:endParaRPr>
          </a:p>
          <a:p>
            <a:pPr algn="just"/>
            <a:r>
              <a:rPr lang="fr-FR" sz="3200" b="1" dirty="0" smtClean="0">
                <a:latin typeface="Times New Roman" panose="02020603050405020304" pitchFamily="18" charset="0"/>
                <a:cs typeface="Times New Roman" panose="02020603050405020304" pitchFamily="18" charset="0"/>
              </a:rPr>
              <a:t>- Obligation </a:t>
            </a:r>
            <a:r>
              <a:rPr lang="fr-FR" sz="3200" b="1" dirty="0">
                <a:latin typeface="Times New Roman" panose="02020603050405020304" pitchFamily="18" charset="0"/>
                <a:cs typeface="Times New Roman" panose="02020603050405020304" pitchFamily="18" charset="0"/>
              </a:rPr>
              <a:t>est faite aux comités de gestion d’équiper les cliniques universitaires </a:t>
            </a:r>
            <a:r>
              <a:rPr lang="fr-FR" sz="3200" b="1" dirty="0" smtClean="0">
                <a:latin typeface="Times New Roman" panose="02020603050405020304" pitchFamily="18" charset="0"/>
                <a:cs typeface="Times New Roman" panose="02020603050405020304" pitchFamily="18" charset="0"/>
              </a:rPr>
              <a:t>et centres </a:t>
            </a:r>
            <a:r>
              <a:rPr lang="fr-FR" sz="3200" b="1" dirty="0">
                <a:latin typeface="Times New Roman" panose="02020603050405020304" pitchFamily="18" charset="0"/>
                <a:cs typeface="Times New Roman" panose="02020603050405020304" pitchFamily="18" charset="0"/>
              </a:rPr>
              <a:t>de santé, laboratoires et ateliers en matériels de technologie de pointe</a:t>
            </a:r>
            <a:r>
              <a:rPr lang="fr-FR" sz="3200" b="1" dirty="0" smtClean="0">
                <a:latin typeface="Times New Roman" panose="02020603050405020304" pitchFamily="18" charset="0"/>
                <a:cs typeface="Times New Roman" panose="02020603050405020304" pitchFamily="18" charset="0"/>
              </a:rPr>
              <a:t>.</a:t>
            </a:r>
            <a:endParaRPr lang="fr-FR" sz="3200" b="1" dirty="0">
              <a:latin typeface="Times New Roman" panose="02020603050405020304" pitchFamily="18" charset="0"/>
              <a:cs typeface="Times New Roman" panose="02020603050405020304" pitchFamily="18" charset="0"/>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1"/>
                                          </p:val>
                                        </p:tav>
                                        <p:tav tm="100000">
                                          <p:val>
                                            <p:strVal val="#ppt_x"/>
                                          </p:val>
                                        </p:tav>
                                      </p:tavLst>
                                    </p:anim>
                                    <p:anim calcmode="lin" valueType="num">
                                      <p:cBhvr>
                                        <p:cTn id="9"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1408" y="79139"/>
            <a:ext cx="10600592" cy="6494085"/>
          </a:xfrm>
          <a:prstGeom prst="rect">
            <a:avLst/>
          </a:prstGeom>
        </p:spPr>
        <p:txBody>
          <a:bodyPr wrap="square">
            <a:spAutoFit/>
          </a:bodyPr>
          <a:lstStyle/>
          <a:p>
            <a:pPr algn="just"/>
            <a:endParaRPr lang="fr-FR" sz="3200" b="1" dirty="0">
              <a:latin typeface="Times New Roman" panose="02020603050405020304" pitchFamily="18" charset="0"/>
              <a:cs typeface="Times New Roman" panose="02020603050405020304" pitchFamily="18" charset="0"/>
            </a:endParaRPr>
          </a:p>
          <a:p>
            <a:pPr algn="just"/>
            <a:r>
              <a:rPr lang="fr-FR" sz="3200" b="1" dirty="0" smtClean="0">
                <a:latin typeface="Times New Roman" panose="02020603050405020304" pitchFamily="18" charset="0"/>
                <a:cs typeface="Times New Roman" panose="02020603050405020304" pitchFamily="18" charset="0"/>
              </a:rPr>
              <a:t>- Pour </a:t>
            </a:r>
            <a:r>
              <a:rPr lang="fr-FR" sz="3200" b="1" dirty="0">
                <a:latin typeface="Times New Roman" panose="02020603050405020304" pitchFamily="18" charset="0"/>
                <a:cs typeface="Times New Roman" panose="02020603050405020304" pitchFamily="18" charset="0"/>
              </a:rPr>
              <a:t>résoudre le problème des infrastructures et matériels didactiques ainsi </a:t>
            </a:r>
            <a:r>
              <a:rPr lang="fr-FR" sz="3200" b="1" dirty="0" smtClean="0">
                <a:latin typeface="Times New Roman" panose="02020603050405020304" pitchFamily="18" charset="0"/>
                <a:cs typeface="Times New Roman" panose="02020603050405020304" pitchFamily="18" charset="0"/>
              </a:rPr>
              <a:t>que celui </a:t>
            </a:r>
            <a:r>
              <a:rPr lang="fr-FR" sz="3200" b="1" dirty="0">
                <a:latin typeface="Times New Roman" panose="02020603050405020304" pitchFamily="18" charset="0"/>
                <a:cs typeface="Times New Roman" panose="02020603050405020304" pitchFamily="18" charset="0"/>
              </a:rPr>
              <a:t>notamment de l’outil Informatique, le Gouvernement a constitué une </a:t>
            </a:r>
            <a:r>
              <a:rPr lang="fr-FR" sz="3200" b="1" dirty="0" smtClean="0">
                <a:latin typeface="Times New Roman" panose="02020603050405020304" pitchFamily="18" charset="0"/>
                <a:cs typeface="Times New Roman" panose="02020603050405020304" pitchFamily="18" charset="0"/>
              </a:rPr>
              <a:t>quotité à </a:t>
            </a:r>
            <a:r>
              <a:rPr lang="fr-FR" sz="3200" b="1" dirty="0">
                <a:latin typeface="Times New Roman" panose="02020603050405020304" pitchFamily="18" charset="0"/>
                <a:cs typeface="Times New Roman" panose="02020603050405020304" pitchFamily="18" charset="0"/>
              </a:rPr>
              <a:t>affecter à chacune de ces activités. Non seulement que ces frais doivent </a:t>
            </a:r>
            <a:r>
              <a:rPr lang="fr-FR" sz="3200" b="1" dirty="0" smtClean="0">
                <a:latin typeface="Times New Roman" panose="02020603050405020304" pitchFamily="18" charset="0"/>
                <a:cs typeface="Times New Roman" panose="02020603050405020304" pitchFamily="18" charset="0"/>
              </a:rPr>
              <a:t>être destinés </a:t>
            </a:r>
            <a:r>
              <a:rPr lang="fr-FR" sz="3200" b="1" dirty="0">
                <a:latin typeface="Times New Roman" panose="02020603050405020304" pitchFamily="18" charset="0"/>
                <a:cs typeface="Times New Roman" panose="02020603050405020304" pitchFamily="18" charset="0"/>
              </a:rPr>
              <a:t>aux fins pour lesquels ils ont été institués mais surtout un rapport doit </a:t>
            </a:r>
            <a:r>
              <a:rPr lang="fr-FR" sz="3200" b="1" dirty="0" smtClean="0">
                <a:latin typeface="Times New Roman" panose="02020603050405020304" pitchFamily="18" charset="0"/>
                <a:cs typeface="Times New Roman" panose="02020603050405020304" pitchFamily="18" charset="0"/>
              </a:rPr>
              <a:t>être dressé </a:t>
            </a:r>
            <a:r>
              <a:rPr lang="fr-FR" sz="3200" b="1" dirty="0">
                <a:latin typeface="Times New Roman" panose="02020603050405020304" pitchFamily="18" charset="0"/>
                <a:cs typeface="Times New Roman" panose="02020603050405020304" pitchFamily="18" charset="0"/>
              </a:rPr>
              <a:t>quand à ce pour les deux dernières années.</a:t>
            </a:r>
            <a:endParaRPr lang="fr-FR" sz="3200" b="1" dirty="0">
              <a:latin typeface="Times New Roman" panose="02020603050405020304" pitchFamily="18" charset="0"/>
              <a:cs typeface="Times New Roman" panose="02020603050405020304" pitchFamily="18" charset="0"/>
            </a:endParaRPr>
          </a:p>
          <a:p>
            <a:pPr algn="just"/>
            <a:endParaRPr lang="fr-FR" sz="3200" b="1" dirty="0">
              <a:latin typeface="Times New Roman" panose="02020603050405020304" pitchFamily="18" charset="0"/>
              <a:cs typeface="Times New Roman" panose="02020603050405020304" pitchFamily="18" charset="0"/>
            </a:endParaRPr>
          </a:p>
          <a:p>
            <a:pPr algn="just"/>
            <a:r>
              <a:rPr lang="fr-FR" sz="3200" b="1" dirty="0" smtClean="0">
                <a:latin typeface="Times New Roman" panose="02020603050405020304" pitchFamily="18" charset="0"/>
                <a:cs typeface="Times New Roman" panose="02020603050405020304" pitchFamily="18" charset="0"/>
              </a:rPr>
              <a:t>- Pour </a:t>
            </a:r>
            <a:r>
              <a:rPr lang="fr-FR" sz="3200" b="1" dirty="0">
                <a:latin typeface="Times New Roman" panose="02020603050405020304" pitchFamily="18" charset="0"/>
                <a:cs typeface="Times New Roman" panose="02020603050405020304" pitchFamily="18" charset="0"/>
              </a:rPr>
              <a:t>toutes les activités de construction, de réhabilitation et d’équipement </a:t>
            </a:r>
            <a:r>
              <a:rPr lang="fr-FR" sz="3200" b="1" dirty="0" smtClean="0">
                <a:latin typeface="Times New Roman" panose="02020603050405020304" pitchFamily="18" charset="0"/>
                <a:cs typeface="Times New Roman" panose="02020603050405020304" pitchFamily="18" charset="0"/>
              </a:rPr>
              <a:t>des infrastructures </a:t>
            </a:r>
            <a:r>
              <a:rPr lang="fr-FR" sz="3200" b="1" dirty="0">
                <a:latin typeface="Times New Roman" panose="02020603050405020304" pitchFamily="18" charset="0"/>
                <a:cs typeface="Times New Roman" panose="02020603050405020304" pitchFamily="18" charset="0"/>
              </a:rPr>
              <a:t>des établissements de l’ESU, les Chefs d’établissements </a:t>
            </a:r>
            <a:r>
              <a:rPr lang="fr-FR" sz="3200" b="1" dirty="0" smtClean="0">
                <a:latin typeface="Times New Roman" panose="02020603050405020304" pitchFamily="18" charset="0"/>
                <a:cs typeface="Times New Roman" panose="02020603050405020304" pitchFamily="18" charset="0"/>
              </a:rPr>
              <a:t>sont invités </a:t>
            </a:r>
            <a:r>
              <a:rPr lang="fr-FR" sz="3200" b="1" dirty="0">
                <a:latin typeface="Times New Roman" panose="02020603050405020304" pitchFamily="18" charset="0"/>
                <a:cs typeface="Times New Roman" panose="02020603050405020304" pitchFamily="18" charset="0"/>
              </a:rPr>
              <a:t>à s’adresser à l’Intendance Générale de l’ESU et faire rapport à la Tutelle.</a:t>
            </a:r>
            <a:endParaRPr lang="fr-FR" sz="3200" b="1" dirty="0">
              <a:latin typeface="Times New Roman" panose="02020603050405020304" pitchFamily="18" charset="0"/>
              <a:cs typeface="Times New Roman" panose="02020603050405020304" pitchFamily="18" charset="0"/>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1"/>
                                          </p:val>
                                        </p:tav>
                                        <p:tav tm="100000">
                                          <p:val>
                                            <p:strVal val="#ppt_x"/>
                                          </p:val>
                                        </p:tav>
                                      </p:tavLst>
                                    </p:anim>
                                    <p:anim calcmode="lin" valueType="num">
                                      <p:cBhvr>
                                        <p:cTn id="9"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47546" y="26376"/>
            <a:ext cx="8320454" cy="6240341"/>
          </a:xfrm>
          <a:prstGeom prst="rect">
            <a:avLst/>
          </a:prstGeom>
        </p:spPr>
      </p:pic>
      <p:sp>
        <p:nvSpPr>
          <p:cNvPr id="3" name="Rectangle 2"/>
          <p:cNvSpPr/>
          <p:nvPr/>
        </p:nvSpPr>
        <p:spPr>
          <a:xfrm>
            <a:off x="1213338" y="6354596"/>
            <a:ext cx="10673861" cy="461665"/>
          </a:xfrm>
          <a:prstGeom prst="rect">
            <a:avLst/>
          </a:prstGeom>
        </p:spPr>
        <p:txBody>
          <a:bodyPr wrap="square">
            <a:spAutoFit/>
          </a:bodyPr>
          <a:lstStyle/>
          <a:p>
            <a:r>
              <a:rPr lang="fr-FR" sz="2400" b="1" dirty="0" smtClean="0">
                <a:solidFill>
                  <a:srgbClr val="FF0000"/>
                </a:solidFill>
                <a:latin typeface="Times New Roman" panose="02020603050405020304" pitchFamily="18" charset="0"/>
                <a:cs typeface="Times New Roman" panose="02020603050405020304" pitchFamily="18" charset="0"/>
              </a:rPr>
              <a:t>Exemple d’une construction avec la quotité et l’appui de la mairie de la ville </a:t>
            </a:r>
            <a:endParaRPr lang="fr-FR" sz="2400" dirty="0">
              <a:solidFill>
                <a:srgbClr val="FF0000"/>
              </a:solidFill>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a:xfrm>
            <a:off x="316522" y="281355"/>
            <a:ext cx="11808070" cy="1129439"/>
          </a:xfrm>
        </p:spPr>
        <p:txBody>
          <a:bodyPr>
            <a:noAutofit/>
          </a:bodyPr>
          <a:lstStyle/>
          <a:p>
            <a:r>
              <a:rPr lang="fr-FR" sz="3600" b="1" dirty="0" smtClean="0">
                <a:solidFill>
                  <a:srgbClr val="FF0000"/>
                </a:solidFill>
                <a:latin typeface="Times New Roman" panose="02020603050405020304" pitchFamily="18" charset="0"/>
                <a:cs typeface="Times New Roman" panose="02020603050405020304" pitchFamily="18" charset="0"/>
              </a:rPr>
              <a:t>1. Direction des patrimoines et infrastructures</a:t>
            </a:r>
            <a:endParaRPr lang="fr-FR" sz="36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652954" y="1312398"/>
            <a:ext cx="10454053" cy="5509200"/>
          </a:xfrm>
          <a:prstGeom prst="rect">
            <a:avLst/>
          </a:prstGeom>
        </p:spPr>
        <p:txBody>
          <a:bodyPr wrap="square">
            <a:spAutoFit/>
          </a:bodyPr>
          <a:lstStyle/>
          <a:p>
            <a:pPr lvl="0" algn="just"/>
            <a:r>
              <a:rPr lang="fr-FR" sz="3200" b="1" dirty="0" smtClean="0">
                <a:solidFill>
                  <a:srgbClr val="232323"/>
                </a:solidFill>
                <a:latin typeface="Times New Roman" panose="02020603050405020304" pitchFamily="18" charset="0"/>
                <a:cs typeface="Times New Roman" panose="02020603050405020304" pitchFamily="18" charset="0"/>
              </a:rPr>
              <a:t>A l’ESU, il existe une </a:t>
            </a:r>
            <a:r>
              <a:rPr lang="fr-FR" sz="3200" b="1" dirty="0">
                <a:solidFill>
                  <a:srgbClr val="FF0000"/>
                </a:solidFill>
                <a:latin typeface="Times New Roman" panose="02020603050405020304" pitchFamily="18" charset="0"/>
                <a:cs typeface="Times New Roman" panose="02020603050405020304" pitchFamily="18" charset="0"/>
              </a:rPr>
              <a:t>Direction des Patrimoines et </a:t>
            </a:r>
            <a:r>
              <a:rPr lang="fr-FR" sz="3200" b="1" dirty="0" smtClean="0">
                <a:solidFill>
                  <a:srgbClr val="FF0000"/>
                </a:solidFill>
                <a:latin typeface="Times New Roman" panose="02020603050405020304" pitchFamily="18" charset="0"/>
                <a:cs typeface="Times New Roman" panose="02020603050405020304" pitchFamily="18" charset="0"/>
              </a:rPr>
              <a:t>Infrastructures </a:t>
            </a:r>
            <a:r>
              <a:rPr lang="fr-FR" sz="3200" b="1" dirty="0" smtClean="0">
                <a:solidFill>
                  <a:srgbClr val="232323"/>
                </a:solidFill>
                <a:latin typeface="Times New Roman" panose="02020603050405020304" pitchFamily="18" charset="0"/>
                <a:cs typeface="Times New Roman" panose="02020603050405020304" pitchFamily="18" charset="0"/>
              </a:rPr>
              <a:t>qui  </a:t>
            </a:r>
            <a:r>
              <a:rPr lang="fr-FR" sz="3200" b="1" dirty="0">
                <a:solidFill>
                  <a:srgbClr val="232323"/>
                </a:solidFill>
                <a:latin typeface="Times New Roman" panose="02020603050405020304" pitchFamily="18" charset="0"/>
                <a:cs typeface="Times New Roman" panose="02020603050405020304" pitchFamily="18" charset="0"/>
              </a:rPr>
              <a:t>a pour attributions :</a:t>
            </a:r>
            <a:endParaRPr lang="fr-FR" sz="3200" b="1" dirty="0">
              <a:solidFill>
                <a:srgbClr val="232323"/>
              </a:solidFill>
              <a:latin typeface="Times New Roman" panose="02020603050405020304" pitchFamily="18" charset="0"/>
              <a:cs typeface="Times New Roman" panose="02020603050405020304" pitchFamily="18" charset="0"/>
            </a:endParaRPr>
          </a:p>
          <a:p>
            <a:pPr lvl="0" algn="just"/>
            <a:br>
              <a:rPr lang="fr-FR" sz="3200" b="1" dirty="0">
                <a:solidFill>
                  <a:srgbClr val="232323"/>
                </a:solidFill>
                <a:latin typeface="Times New Roman" panose="02020603050405020304" pitchFamily="18" charset="0"/>
                <a:cs typeface="Times New Roman" panose="02020603050405020304" pitchFamily="18" charset="0"/>
              </a:rPr>
            </a:br>
            <a:r>
              <a:rPr lang="fr-FR" sz="3200" b="1" dirty="0" smtClean="0">
                <a:solidFill>
                  <a:srgbClr val="232323"/>
                </a:solidFill>
                <a:latin typeface="Times New Roman" panose="02020603050405020304" pitchFamily="18" charset="0"/>
                <a:cs typeface="Times New Roman" panose="02020603050405020304" pitchFamily="18" charset="0"/>
              </a:rPr>
              <a:t>- Elaborer </a:t>
            </a:r>
            <a:r>
              <a:rPr lang="fr-FR" sz="3200" b="1" dirty="0">
                <a:solidFill>
                  <a:srgbClr val="232323"/>
                </a:solidFill>
                <a:latin typeface="Times New Roman" panose="02020603050405020304" pitchFamily="18" charset="0"/>
                <a:cs typeface="Times New Roman" panose="02020603050405020304" pitchFamily="18" charset="0"/>
              </a:rPr>
              <a:t>la réglementation relative à la gestion du patrimoine de l’ESU ;</a:t>
            </a:r>
            <a:endParaRPr lang="fr-FR" sz="3200" b="1" dirty="0">
              <a:solidFill>
                <a:srgbClr val="232323"/>
              </a:solidFill>
              <a:latin typeface="Times New Roman" panose="02020603050405020304" pitchFamily="18" charset="0"/>
              <a:cs typeface="Times New Roman" panose="02020603050405020304" pitchFamily="18" charset="0"/>
            </a:endParaRPr>
          </a:p>
          <a:p>
            <a:pPr lvl="0" algn="just"/>
            <a:br>
              <a:rPr lang="fr-FR" sz="3200" b="1" dirty="0">
                <a:solidFill>
                  <a:srgbClr val="232323"/>
                </a:solidFill>
                <a:latin typeface="Times New Roman" panose="02020603050405020304" pitchFamily="18" charset="0"/>
                <a:cs typeface="Times New Roman" panose="02020603050405020304" pitchFamily="18" charset="0"/>
              </a:rPr>
            </a:br>
            <a:r>
              <a:rPr lang="fr-FR" sz="3200" b="1" dirty="0" smtClean="0">
                <a:solidFill>
                  <a:srgbClr val="232323"/>
                </a:solidFill>
                <a:latin typeface="Times New Roman" panose="02020603050405020304" pitchFamily="18" charset="0"/>
                <a:cs typeface="Times New Roman" panose="02020603050405020304" pitchFamily="18" charset="0"/>
              </a:rPr>
              <a:t>- Edicter </a:t>
            </a:r>
            <a:r>
              <a:rPr lang="fr-FR" sz="3200" b="1" dirty="0">
                <a:solidFill>
                  <a:srgbClr val="232323"/>
                </a:solidFill>
                <a:latin typeface="Times New Roman" panose="02020603050405020304" pitchFamily="18" charset="0"/>
                <a:cs typeface="Times New Roman" panose="02020603050405020304" pitchFamily="18" charset="0"/>
              </a:rPr>
              <a:t>les normes de salubrité ;</a:t>
            </a:r>
            <a:endParaRPr lang="fr-FR" sz="3200" b="1" dirty="0">
              <a:solidFill>
                <a:srgbClr val="232323"/>
              </a:solidFill>
              <a:latin typeface="Times New Roman" panose="02020603050405020304" pitchFamily="18" charset="0"/>
              <a:cs typeface="Times New Roman" panose="02020603050405020304" pitchFamily="18" charset="0"/>
            </a:endParaRPr>
          </a:p>
          <a:p>
            <a:pPr lvl="0" algn="just"/>
            <a:br>
              <a:rPr lang="fr-FR" sz="3200" b="1" dirty="0">
                <a:solidFill>
                  <a:srgbClr val="232323"/>
                </a:solidFill>
                <a:latin typeface="Times New Roman" panose="02020603050405020304" pitchFamily="18" charset="0"/>
                <a:cs typeface="Times New Roman" panose="02020603050405020304" pitchFamily="18" charset="0"/>
              </a:rPr>
            </a:br>
            <a:r>
              <a:rPr lang="fr-FR" sz="3200" b="1" dirty="0" smtClean="0">
                <a:solidFill>
                  <a:srgbClr val="232323"/>
                </a:solidFill>
                <a:latin typeface="Times New Roman" panose="02020603050405020304" pitchFamily="18" charset="0"/>
                <a:cs typeface="Times New Roman" panose="02020603050405020304" pitchFamily="18" charset="0"/>
              </a:rPr>
              <a:t>- Programmer </a:t>
            </a:r>
            <a:r>
              <a:rPr lang="fr-FR" sz="3200" b="1" dirty="0">
                <a:solidFill>
                  <a:srgbClr val="232323"/>
                </a:solidFill>
                <a:latin typeface="Times New Roman" panose="02020603050405020304" pitchFamily="18" charset="0"/>
                <a:cs typeface="Times New Roman" panose="02020603050405020304" pitchFamily="18" charset="0"/>
              </a:rPr>
              <a:t>l’implantation équilibrée des infrastructures d’équipements universitaires sur le territoire national </a:t>
            </a:r>
            <a:r>
              <a:rPr lang="fr-FR" sz="3200" b="1" dirty="0" smtClean="0">
                <a:solidFill>
                  <a:srgbClr val="232323"/>
                </a:solidFill>
                <a:latin typeface="Times New Roman" panose="02020603050405020304" pitchFamily="18" charset="0"/>
                <a:cs typeface="Times New Roman" panose="02020603050405020304" pitchFamily="18" charset="0"/>
              </a:rPr>
              <a:t>;</a:t>
            </a:r>
            <a:endParaRPr lang="fr-FR" sz="3200" b="1" dirty="0">
              <a:solidFill>
                <a:srgbClr val="232323"/>
              </a:solidFill>
              <a:latin typeface="Times New Roman" panose="02020603050405020304" pitchFamily="18" charset="0"/>
              <a:cs typeface="Times New Roman" panose="02020603050405020304" pitchFamily="18" charset="0"/>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1"/>
                                          </p:val>
                                        </p:tav>
                                        <p:tav tm="100000">
                                          <p:val>
                                            <p:strVal val="#ppt_x"/>
                                          </p:val>
                                        </p:tav>
                                      </p:tavLst>
                                    </p:anim>
                                    <p:anim calcmode="lin" valueType="num">
                                      <p:cBhvr>
                                        <p:cTn id="16"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370217" y="3704"/>
            <a:ext cx="6266069" cy="6328997"/>
          </a:xfrm>
          <a:prstGeom prst="rect">
            <a:avLst/>
          </a:prstGeom>
        </p:spPr>
      </p:pic>
      <p:sp>
        <p:nvSpPr>
          <p:cNvPr id="3" name="Rectangle 2"/>
          <p:cNvSpPr/>
          <p:nvPr/>
        </p:nvSpPr>
        <p:spPr>
          <a:xfrm>
            <a:off x="2329960" y="6354596"/>
            <a:ext cx="6805247" cy="461665"/>
          </a:xfrm>
          <a:prstGeom prst="rect">
            <a:avLst/>
          </a:prstGeom>
        </p:spPr>
        <p:txBody>
          <a:bodyPr wrap="square">
            <a:spAutoFit/>
          </a:bodyPr>
          <a:lstStyle/>
          <a:p>
            <a:r>
              <a:rPr lang="fr-FR" sz="2400" b="1" dirty="0" smtClean="0">
                <a:solidFill>
                  <a:srgbClr val="FF0000"/>
                </a:solidFill>
                <a:latin typeface="Times New Roman" panose="02020603050405020304" pitchFamily="18" charset="0"/>
                <a:cs typeface="Times New Roman" panose="02020603050405020304" pitchFamily="18" charset="0"/>
              </a:rPr>
              <a:t>Exemple d’une construction avec la quotité  </a:t>
            </a:r>
            <a:endParaRPr lang="fr-FR" sz="2400" dirty="0">
              <a:solidFill>
                <a:srgbClr val="FF0000"/>
              </a:solidFill>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3683244" y="-158994"/>
            <a:ext cx="6858000" cy="7175988"/>
          </a:xfrm>
          <a:prstGeom prst="rect">
            <a:avLst/>
          </a:prstGeom>
        </p:spPr>
      </p:pic>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00" y="61545"/>
            <a:ext cx="9144000" cy="6374423"/>
          </a:xfrm>
          <a:prstGeom prst="rect">
            <a:avLst/>
          </a:prstGeom>
        </p:spPr>
      </p:pic>
      <p:sp>
        <p:nvSpPr>
          <p:cNvPr id="3" name="Rectangle 2"/>
          <p:cNvSpPr/>
          <p:nvPr/>
        </p:nvSpPr>
        <p:spPr>
          <a:xfrm>
            <a:off x="1178170" y="6321670"/>
            <a:ext cx="10709030" cy="461665"/>
          </a:xfrm>
          <a:prstGeom prst="rect">
            <a:avLst/>
          </a:prstGeom>
        </p:spPr>
        <p:txBody>
          <a:bodyPr wrap="square">
            <a:spAutoFit/>
          </a:bodyPr>
          <a:lstStyle/>
          <a:p>
            <a:r>
              <a:rPr lang="fr-FR" sz="2400" b="1" dirty="0" smtClean="0">
                <a:solidFill>
                  <a:srgbClr val="FF0000"/>
                </a:solidFill>
                <a:latin typeface="Times New Roman" panose="02020603050405020304" pitchFamily="18" charset="0"/>
                <a:cs typeface="Times New Roman" panose="02020603050405020304" pitchFamily="18" charset="0"/>
              </a:rPr>
              <a:t>Exemple d’achat et de la construction de l’ISTM Beni avec la quotité  </a:t>
            </a:r>
            <a:endParaRPr lang="fr-FR"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grpId="0" nodeType="clickEffect">
                                  <p:stCondLst>
                                    <p:cond delay="0"/>
                                  </p:stCondLst>
                                  <p:childTnLst>
                                    <p:animRot by="21600000">
                                      <p:cBhvr>
                                        <p:cTn id="13"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00" y="-43960"/>
            <a:ext cx="9144000" cy="6365629"/>
          </a:xfrm>
          <a:prstGeom prst="rect">
            <a:avLst/>
          </a:prstGeom>
        </p:spPr>
      </p:pic>
      <p:sp>
        <p:nvSpPr>
          <p:cNvPr id="3" name="Rectangle 2"/>
          <p:cNvSpPr/>
          <p:nvPr/>
        </p:nvSpPr>
        <p:spPr>
          <a:xfrm>
            <a:off x="1213339" y="6335546"/>
            <a:ext cx="6392008" cy="461665"/>
          </a:xfrm>
          <a:prstGeom prst="rect">
            <a:avLst/>
          </a:prstGeom>
        </p:spPr>
        <p:txBody>
          <a:bodyPr wrap="square">
            <a:spAutoFit/>
          </a:bodyPr>
          <a:lstStyle/>
          <a:p>
            <a:r>
              <a:rPr lang="fr-FR" sz="2400" b="1" dirty="0" smtClean="0">
                <a:solidFill>
                  <a:srgbClr val="FF0000"/>
                </a:solidFill>
                <a:latin typeface="Times New Roman" panose="02020603050405020304" pitchFamily="18" charset="0"/>
                <a:cs typeface="Times New Roman" panose="02020603050405020304" pitchFamily="18" charset="0"/>
              </a:rPr>
              <a:t>Exemple d’une construction avec la quotité  </a:t>
            </a:r>
            <a:endParaRPr lang="fr-FR"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0" fill="hold"/>
                                        <p:tgtEl>
                                          <p:spTgt spid="3"/>
                                        </p:tgtEl>
                                        <p:attrNameLst>
                                          <p:attrName>ppt_x</p:attrName>
                                        </p:attrNameLst>
                                      </p:cBhvr>
                                      <p:tavLst>
                                        <p:tav tm="0">
                                          <p:val>
                                            <p:strVal val="#ppt_x"/>
                                          </p:val>
                                        </p:tav>
                                        <p:tav tm="100000">
                                          <p:val>
                                            <p:strVal val="#ppt_x"/>
                                          </p:val>
                                        </p:tav>
                                      </p:tavLst>
                                    </p:anim>
                                    <p:anim calcmode="lin" valueType="num">
                                      <p:cBhvr additive="base">
                                        <p:cTn id="12"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9331" y="-167056"/>
            <a:ext cx="10427676" cy="6494085"/>
          </a:xfrm>
          <a:prstGeom prst="rect">
            <a:avLst/>
          </a:prstGeom>
        </p:spPr>
        <p:txBody>
          <a:bodyPr wrap="square">
            <a:spAutoFit/>
          </a:bodyPr>
          <a:lstStyle/>
          <a:p>
            <a:pPr lvl="0" algn="just"/>
            <a:br>
              <a:rPr lang="fr-FR" sz="3200" b="1" dirty="0">
                <a:solidFill>
                  <a:srgbClr val="232323"/>
                </a:solidFill>
                <a:latin typeface="Times New Roman" panose="02020603050405020304" pitchFamily="18" charset="0"/>
                <a:cs typeface="Times New Roman" panose="02020603050405020304" pitchFamily="18" charset="0"/>
              </a:rPr>
            </a:br>
            <a:r>
              <a:rPr lang="fr-FR" sz="3200" b="1" dirty="0" smtClean="0">
                <a:solidFill>
                  <a:srgbClr val="232323"/>
                </a:solidFill>
                <a:latin typeface="Times New Roman" panose="02020603050405020304" pitchFamily="18" charset="0"/>
                <a:cs typeface="Times New Roman" panose="02020603050405020304" pitchFamily="18" charset="0"/>
              </a:rPr>
              <a:t>- Prévoir </a:t>
            </a:r>
            <a:r>
              <a:rPr lang="fr-FR" sz="3200" b="1" dirty="0">
                <a:solidFill>
                  <a:srgbClr val="232323"/>
                </a:solidFill>
                <a:latin typeface="Times New Roman" panose="02020603050405020304" pitchFamily="18" charset="0"/>
                <a:cs typeface="Times New Roman" panose="02020603050405020304" pitchFamily="18" charset="0"/>
              </a:rPr>
              <a:t>et proposer la modernisation des infrastructures et équipements de l’ESU ;</a:t>
            </a:r>
            <a:endParaRPr lang="fr-FR" sz="3200" b="1" dirty="0">
              <a:solidFill>
                <a:srgbClr val="232323"/>
              </a:solidFill>
              <a:latin typeface="Times New Roman" panose="02020603050405020304" pitchFamily="18" charset="0"/>
              <a:cs typeface="Times New Roman" panose="02020603050405020304" pitchFamily="18" charset="0"/>
            </a:endParaRPr>
          </a:p>
          <a:p>
            <a:pPr lvl="0" algn="just"/>
            <a:br>
              <a:rPr lang="fr-FR" sz="3200" b="1" dirty="0">
                <a:solidFill>
                  <a:srgbClr val="232323"/>
                </a:solidFill>
                <a:latin typeface="Times New Roman" panose="02020603050405020304" pitchFamily="18" charset="0"/>
                <a:cs typeface="Times New Roman" panose="02020603050405020304" pitchFamily="18" charset="0"/>
              </a:rPr>
            </a:br>
            <a:r>
              <a:rPr lang="fr-FR" sz="3200" b="1" dirty="0" smtClean="0">
                <a:solidFill>
                  <a:srgbClr val="232323"/>
                </a:solidFill>
                <a:latin typeface="Times New Roman" panose="02020603050405020304" pitchFamily="18" charset="0"/>
                <a:cs typeface="Times New Roman" panose="02020603050405020304" pitchFamily="18" charset="0"/>
              </a:rPr>
              <a:t>- Assurer </a:t>
            </a:r>
            <a:r>
              <a:rPr lang="fr-FR" sz="3200" b="1" dirty="0">
                <a:solidFill>
                  <a:srgbClr val="232323"/>
                </a:solidFill>
                <a:latin typeface="Times New Roman" panose="02020603050405020304" pitchFamily="18" charset="0"/>
                <a:cs typeface="Times New Roman" panose="02020603050405020304" pitchFamily="18" charset="0"/>
              </a:rPr>
              <a:t>la logistique aux Services centraux de l’ESU ;</a:t>
            </a:r>
            <a:endParaRPr lang="fr-FR" sz="3200" b="1" dirty="0">
              <a:solidFill>
                <a:srgbClr val="232323"/>
              </a:solidFill>
              <a:latin typeface="Times New Roman" panose="02020603050405020304" pitchFamily="18" charset="0"/>
              <a:cs typeface="Times New Roman" panose="02020603050405020304" pitchFamily="18" charset="0"/>
            </a:endParaRPr>
          </a:p>
          <a:p>
            <a:pPr lvl="0" algn="just"/>
            <a:br>
              <a:rPr lang="fr-FR" sz="3200" b="1" dirty="0">
                <a:solidFill>
                  <a:srgbClr val="232323"/>
                </a:solidFill>
                <a:latin typeface="Times New Roman" panose="02020603050405020304" pitchFamily="18" charset="0"/>
                <a:cs typeface="Times New Roman" panose="02020603050405020304" pitchFamily="18" charset="0"/>
              </a:rPr>
            </a:br>
            <a:r>
              <a:rPr lang="fr-FR" sz="3200" b="1" dirty="0" smtClean="0">
                <a:solidFill>
                  <a:srgbClr val="232323"/>
                </a:solidFill>
                <a:latin typeface="Times New Roman" panose="02020603050405020304" pitchFamily="18" charset="0"/>
                <a:cs typeface="Times New Roman" panose="02020603050405020304" pitchFamily="18" charset="0"/>
              </a:rPr>
              <a:t>- Assurer </a:t>
            </a:r>
            <a:r>
              <a:rPr lang="fr-FR" sz="3200" b="1" dirty="0">
                <a:solidFill>
                  <a:srgbClr val="232323"/>
                </a:solidFill>
                <a:latin typeface="Times New Roman" panose="02020603050405020304" pitchFamily="18" charset="0"/>
                <a:cs typeface="Times New Roman" panose="02020603050405020304" pitchFamily="18" charset="0"/>
              </a:rPr>
              <a:t>l’entretien et la maintenance des équipements et des infrastructures immobilières de l’ESU ;</a:t>
            </a:r>
            <a:endParaRPr lang="fr-FR" sz="3200" b="1" dirty="0">
              <a:solidFill>
                <a:srgbClr val="232323"/>
              </a:solidFill>
              <a:latin typeface="Times New Roman" panose="02020603050405020304" pitchFamily="18" charset="0"/>
              <a:cs typeface="Times New Roman" panose="02020603050405020304" pitchFamily="18" charset="0"/>
            </a:endParaRPr>
          </a:p>
          <a:p>
            <a:pPr lvl="0" algn="just"/>
            <a:br>
              <a:rPr lang="fr-FR" sz="3200" b="1" dirty="0">
                <a:solidFill>
                  <a:srgbClr val="232323"/>
                </a:solidFill>
                <a:latin typeface="Times New Roman" panose="02020603050405020304" pitchFamily="18" charset="0"/>
                <a:cs typeface="Times New Roman" panose="02020603050405020304" pitchFamily="18" charset="0"/>
              </a:rPr>
            </a:br>
            <a:r>
              <a:rPr lang="fr-FR" sz="3200" b="1" dirty="0" smtClean="0">
                <a:solidFill>
                  <a:srgbClr val="232323"/>
                </a:solidFill>
                <a:latin typeface="Times New Roman" panose="02020603050405020304" pitchFamily="18" charset="0"/>
                <a:cs typeface="Times New Roman" panose="02020603050405020304" pitchFamily="18" charset="0"/>
              </a:rPr>
              <a:t>-Contrôler </a:t>
            </a:r>
            <a:r>
              <a:rPr lang="fr-FR" sz="3200" b="1" dirty="0">
                <a:solidFill>
                  <a:srgbClr val="232323"/>
                </a:solidFill>
                <a:latin typeface="Times New Roman" panose="02020603050405020304" pitchFamily="18" charset="0"/>
                <a:cs typeface="Times New Roman" panose="02020603050405020304" pitchFamily="18" charset="0"/>
              </a:rPr>
              <a:t>et suivre la gestion du patrimoine de l’ESU </a:t>
            </a:r>
            <a:r>
              <a:rPr lang="fr-FR" sz="3200" b="1" dirty="0" smtClean="0">
                <a:solidFill>
                  <a:srgbClr val="232323"/>
                </a:solidFill>
                <a:latin typeface="Times New Roman" panose="02020603050405020304" pitchFamily="18" charset="0"/>
                <a:cs typeface="Times New Roman" panose="02020603050405020304" pitchFamily="18" charset="0"/>
              </a:rPr>
              <a:t>;</a:t>
            </a:r>
            <a:endParaRPr lang="fr-FR" sz="3200" b="1" dirty="0" smtClean="0">
              <a:solidFill>
                <a:srgbClr val="232323"/>
              </a:solidFill>
              <a:latin typeface="Times New Roman" panose="02020603050405020304" pitchFamily="18" charset="0"/>
              <a:cs typeface="Times New Roman" panose="02020603050405020304" pitchFamily="18" charset="0"/>
            </a:endParaRPr>
          </a:p>
          <a:p>
            <a:pPr lvl="0" algn="just"/>
            <a:br>
              <a:rPr lang="fr-FR" sz="3200" b="1" dirty="0" smtClean="0">
                <a:solidFill>
                  <a:srgbClr val="232323"/>
                </a:solidFill>
                <a:latin typeface="Times New Roman" panose="02020603050405020304" pitchFamily="18" charset="0"/>
                <a:cs typeface="Times New Roman" panose="02020603050405020304" pitchFamily="18" charset="0"/>
              </a:rPr>
            </a:br>
            <a:r>
              <a:rPr lang="fr-FR" sz="3200" b="1" dirty="0" smtClean="0">
                <a:solidFill>
                  <a:srgbClr val="232323"/>
                </a:solidFill>
                <a:latin typeface="Times New Roman" panose="02020603050405020304" pitchFamily="18" charset="0"/>
                <a:cs typeface="Times New Roman" panose="02020603050405020304" pitchFamily="18" charset="0"/>
              </a:rPr>
              <a:t>- Procéder à l’établissement régulier des états des lieux des établissements publics et privés de leur patrimoine ;</a:t>
            </a:r>
            <a:endParaRPr lang="fr-FR" sz="3200" b="1" dirty="0" smtClean="0">
              <a:solidFill>
                <a:srgbClr val="232323"/>
              </a:solidFill>
              <a:latin typeface="Times New Roman" panose="02020603050405020304" pitchFamily="18" charset="0"/>
              <a:cs typeface="Times New Roman" panose="02020603050405020304" pitchFamily="18" charset="0"/>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5707" y="254977"/>
            <a:ext cx="10401299" cy="5509200"/>
          </a:xfrm>
          <a:prstGeom prst="rect">
            <a:avLst/>
          </a:prstGeom>
        </p:spPr>
        <p:txBody>
          <a:bodyPr wrap="square">
            <a:spAutoFit/>
          </a:bodyPr>
          <a:lstStyle/>
          <a:p>
            <a:pPr lvl="0" algn="just"/>
            <a:br>
              <a:rPr lang="fr-FR" sz="3200" b="1" dirty="0">
                <a:solidFill>
                  <a:srgbClr val="232323"/>
                </a:solidFill>
                <a:latin typeface="Times New Roman" panose="02020603050405020304" pitchFamily="18" charset="0"/>
                <a:cs typeface="Times New Roman" panose="02020603050405020304" pitchFamily="18" charset="0"/>
              </a:rPr>
            </a:br>
            <a:r>
              <a:rPr lang="fr-FR" sz="3200" b="1" dirty="0" smtClean="0">
                <a:solidFill>
                  <a:srgbClr val="232323"/>
                </a:solidFill>
                <a:latin typeface="Times New Roman" panose="02020603050405020304" pitchFamily="18" charset="0"/>
                <a:cs typeface="Times New Roman" panose="02020603050405020304" pitchFamily="18" charset="0"/>
              </a:rPr>
              <a:t>- Veiller </a:t>
            </a:r>
            <a:r>
              <a:rPr lang="fr-FR" sz="3200" b="1" dirty="0">
                <a:solidFill>
                  <a:srgbClr val="232323"/>
                </a:solidFill>
                <a:latin typeface="Times New Roman" panose="02020603050405020304" pitchFamily="18" charset="0"/>
                <a:cs typeface="Times New Roman" panose="02020603050405020304" pitchFamily="18" charset="0"/>
              </a:rPr>
              <a:t>à la conformité des normes dans les opérations de construction et/ou de réhabilitation des infrastructures et équipements ;</a:t>
            </a:r>
            <a:endParaRPr lang="fr-FR" sz="3200" b="1" dirty="0">
              <a:solidFill>
                <a:srgbClr val="232323"/>
              </a:solidFill>
              <a:latin typeface="Times New Roman" panose="02020603050405020304" pitchFamily="18" charset="0"/>
              <a:cs typeface="Times New Roman" panose="02020603050405020304" pitchFamily="18" charset="0"/>
            </a:endParaRPr>
          </a:p>
          <a:p>
            <a:pPr lvl="0" algn="just"/>
            <a:br>
              <a:rPr lang="fr-FR" sz="3200" b="1" dirty="0">
                <a:solidFill>
                  <a:srgbClr val="232323"/>
                </a:solidFill>
                <a:latin typeface="Times New Roman" panose="02020603050405020304" pitchFamily="18" charset="0"/>
                <a:cs typeface="Times New Roman" panose="02020603050405020304" pitchFamily="18" charset="0"/>
              </a:rPr>
            </a:br>
            <a:r>
              <a:rPr lang="fr-FR" sz="3200" b="1" dirty="0" smtClean="0">
                <a:solidFill>
                  <a:srgbClr val="232323"/>
                </a:solidFill>
                <a:latin typeface="Times New Roman" panose="02020603050405020304" pitchFamily="18" charset="0"/>
                <a:cs typeface="Times New Roman" panose="02020603050405020304" pitchFamily="18" charset="0"/>
              </a:rPr>
              <a:t>- Veiller </a:t>
            </a:r>
            <a:r>
              <a:rPr lang="fr-FR" sz="3200" b="1" dirty="0">
                <a:solidFill>
                  <a:srgbClr val="232323"/>
                </a:solidFill>
                <a:latin typeface="Times New Roman" panose="02020603050405020304" pitchFamily="18" charset="0"/>
                <a:cs typeface="Times New Roman" panose="02020603050405020304" pitchFamily="18" charset="0"/>
              </a:rPr>
              <a:t>à exécution des normes de salubrité et de sécurité </a:t>
            </a:r>
            <a:r>
              <a:rPr lang="fr-FR" sz="3200" b="1" dirty="0" smtClean="0">
                <a:solidFill>
                  <a:srgbClr val="232323"/>
                </a:solidFill>
                <a:latin typeface="Times New Roman" panose="02020603050405020304" pitchFamily="18" charset="0"/>
                <a:cs typeface="Times New Roman" panose="02020603050405020304" pitchFamily="18" charset="0"/>
              </a:rPr>
              <a:t>;</a:t>
            </a:r>
            <a:endParaRPr lang="fr-FR" sz="3200" b="1" dirty="0" smtClean="0">
              <a:solidFill>
                <a:srgbClr val="232323"/>
              </a:solidFill>
              <a:latin typeface="Times New Roman" panose="02020603050405020304" pitchFamily="18" charset="0"/>
              <a:cs typeface="Times New Roman" panose="02020603050405020304" pitchFamily="18" charset="0"/>
            </a:endParaRPr>
          </a:p>
          <a:p>
            <a:pPr lvl="0" algn="just"/>
            <a:endParaRPr lang="fr-FR" sz="3200" b="1" dirty="0" smtClean="0">
              <a:solidFill>
                <a:srgbClr val="232323"/>
              </a:solidFill>
              <a:latin typeface="Times New Roman" panose="02020603050405020304" pitchFamily="18" charset="0"/>
              <a:cs typeface="Times New Roman" panose="02020603050405020304" pitchFamily="18" charset="0"/>
            </a:endParaRPr>
          </a:p>
          <a:p>
            <a:pPr marL="457200" lvl="0" indent="-457200" algn="just">
              <a:buFontTx/>
              <a:buChar char="-"/>
            </a:pPr>
            <a:r>
              <a:rPr lang="fr-FR" sz="3200" b="1" dirty="0" smtClean="0">
                <a:latin typeface="Times New Roman" panose="02020603050405020304" pitchFamily="18" charset="0"/>
                <a:cs typeface="Times New Roman" panose="02020603050405020304" pitchFamily="18" charset="0"/>
              </a:rPr>
              <a:t>Veiller </a:t>
            </a:r>
            <a:r>
              <a:rPr lang="fr-FR" sz="3200" b="1" dirty="0">
                <a:latin typeface="Times New Roman" panose="02020603050405020304" pitchFamily="18" charset="0"/>
                <a:cs typeface="Times New Roman" panose="02020603050405020304" pitchFamily="18" charset="0"/>
              </a:rPr>
              <a:t>à l’acquisition des titres de propriété des infrastructures immobilières et des </a:t>
            </a:r>
            <a:r>
              <a:rPr lang="fr-FR" sz="3200" b="1" dirty="0" smtClean="0">
                <a:latin typeface="Times New Roman" panose="02020603050405020304" pitchFamily="18" charset="0"/>
                <a:cs typeface="Times New Roman" panose="02020603050405020304" pitchFamily="18" charset="0"/>
              </a:rPr>
              <a:t>concessions.</a:t>
            </a:r>
            <a:endParaRPr lang="fr-FR" sz="3200" b="1" dirty="0" smtClean="0">
              <a:latin typeface="Times New Roman" panose="02020603050405020304" pitchFamily="18" charset="0"/>
              <a:cs typeface="Times New Roman" panose="02020603050405020304" pitchFamily="18" charset="0"/>
            </a:endParaRPr>
          </a:p>
          <a:p>
            <a:pPr marL="457200" lvl="0" indent="-457200" algn="just">
              <a:buFontTx/>
              <a:buChar char="-"/>
            </a:pPr>
            <a:endParaRPr lang="fr-FR" sz="3200" b="1" dirty="0" smtClean="0">
              <a:latin typeface="Times New Roman" panose="02020603050405020304" pitchFamily="18" charset="0"/>
              <a:cs typeface="Times New Roman" panose="02020603050405020304" pitchFamily="18" charset="0"/>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00" y="237393"/>
            <a:ext cx="10392506" cy="6511670"/>
          </a:xfrm>
          <a:prstGeom prst="rect">
            <a:avLst/>
          </a:prstGeom>
        </p:spPr>
        <p:txBody>
          <a:bodyPr wrap="square">
            <a:spAutoFit/>
          </a:bodyPr>
          <a:lstStyle/>
          <a:p>
            <a:pPr lvl="0" algn="just"/>
            <a:r>
              <a:rPr lang="fr-FR" sz="3200" b="1" dirty="0" smtClean="0">
                <a:latin typeface="Times New Roman" panose="02020603050405020304" pitchFamily="18" charset="0"/>
                <a:cs typeface="Times New Roman" panose="02020603050405020304" pitchFamily="18" charset="0"/>
              </a:rPr>
              <a:t>Chaque </a:t>
            </a:r>
            <a:r>
              <a:rPr lang="fr-FR" sz="3200" b="1" dirty="0">
                <a:latin typeface="Times New Roman" panose="02020603050405020304" pitchFamily="18" charset="0"/>
                <a:cs typeface="Times New Roman" panose="02020603050405020304" pitchFamily="18" charset="0"/>
              </a:rPr>
              <a:t>Établissement subvient à ses charges au moyen des ressources de son patrimoine qui comprend :</a:t>
            </a: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r>
              <a:rPr lang="fr-FR" sz="3200" b="1" dirty="0" smtClean="0">
                <a:latin typeface="Times New Roman" panose="02020603050405020304" pitchFamily="18" charset="0"/>
                <a:cs typeface="Times New Roman" panose="02020603050405020304" pitchFamily="18" charset="0"/>
              </a:rPr>
              <a:t>les </a:t>
            </a:r>
            <a:r>
              <a:rPr lang="fr-FR" sz="3200" b="1" dirty="0">
                <a:latin typeface="Times New Roman" panose="02020603050405020304" pitchFamily="18" charset="0"/>
                <a:cs typeface="Times New Roman" panose="02020603050405020304" pitchFamily="18" charset="0"/>
              </a:rPr>
              <a:t>ressources propres prévues au budget ;</a:t>
            </a: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r>
              <a:rPr lang="fr-FR" sz="3200" b="1" dirty="0" smtClean="0">
                <a:latin typeface="Times New Roman" panose="02020603050405020304" pitchFamily="18" charset="0"/>
                <a:cs typeface="Times New Roman" panose="02020603050405020304" pitchFamily="18" charset="0"/>
              </a:rPr>
              <a:t>une </a:t>
            </a:r>
            <a:r>
              <a:rPr lang="fr-FR" sz="3200" b="1" dirty="0">
                <a:latin typeface="Times New Roman" panose="02020603050405020304" pitchFamily="18" charset="0"/>
                <a:cs typeface="Times New Roman" panose="02020603050405020304" pitchFamily="18" charset="0"/>
              </a:rPr>
              <a:t>subvention annuelle de l’Etat prévue au Budget destiné ;</a:t>
            </a: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r>
              <a:rPr lang="fr-FR" sz="3200" b="1" dirty="0" smtClean="0">
                <a:latin typeface="Times New Roman" panose="02020603050405020304" pitchFamily="18" charset="0"/>
                <a:cs typeface="Times New Roman" panose="02020603050405020304" pitchFamily="18" charset="0"/>
              </a:rPr>
              <a:t>les </a:t>
            </a:r>
            <a:r>
              <a:rPr lang="fr-FR" sz="3200" b="1" dirty="0">
                <a:latin typeface="Times New Roman" panose="02020603050405020304" pitchFamily="18" charset="0"/>
                <a:cs typeface="Times New Roman" panose="02020603050405020304" pitchFamily="18" charset="0"/>
              </a:rPr>
              <a:t>produits de l’autofinancement des Établissements ;</a:t>
            </a: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r>
              <a:rPr lang="fr-FR" sz="3200" b="1" dirty="0" smtClean="0">
                <a:latin typeface="Times New Roman" panose="02020603050405020304" pitchFamily="18" charset="0"/>
                <a:cs typeface="Times New Roman" panose="02020603050405020304" pitchFamily="18" charset="0"/>
              </a:rPr>
              <a:t>les </a:t>
            </a:r>
            <a:r>
              <a:rPr lang="fr-FR" sz="3200" b="1" dirty="0">
                <a:latin typeface="Times New Roman" panose="02020603050405020304" pitchFamily="18" charset="0"/>
                <a:cs typeface="Times New Roman" panose="02020603050405020304" pitchFamily="18" charset="0"/>
              </a:rPr>
              <a:t>contributions des parents ;</a:t>
            </a: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r>
              <a:rPr lang="fr-FR" sz="3200" b="1" dirty="0" smtClean="0">
                <a:latin typeface="Times New Roman" panose="02020603050405020304" pitchFamily="18" charset="0"/>
                <a:cs typeface="Times New Roman" panose="02020603050405020304" pitchFamily="18" charset="0"/>
              </a:rPr>
              <a:t>les </a:t>
            </a:r>
            <a:r>
              <a:rPr lang="fr-FR" sz="3200" b="1" dirty="0">
                <a:latin typeface="Times New Roman" panose="02020603050405020304" pitchFamily="18" charset="0"/>
                <a:cs typeface="Times New Roman" panose="02020603050405020304" pitchFamily="18" charset="0"/>
              </a:rPr>
              <a:t>contributions de la Communauté Locale </a:t>
            </a:r>
            <a:r>
              <a:rPr lang="fr-FR" sz="3200" b="1" dirty="0" smtClean="0">
                <a:latin typeface="Times New Roman" panose="02020603050405020304" pitchFamily="18" charset="0"/>
                <a:cs typeface="Times New Roman" panose="02020603050405020304" pitchFamily="18" charset="0"/>
              </a:rPr>
              <a:t>;</a:t>
            </a:r>
            <a:endParaRPr lang="fr-FR" sz="3200" b="1" dirty="0">
              <a:latin typeface="Times New Roman" panose="02020603050405020304" pitchFamily="18" charset="0"/>
              <a:cs typeface="Times New Roman" panose="02020603050405020304" pitchFamily="18" charset="0"/>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6239" y="-105505"/>
            <a:ext cx="10550768" cy="6494085"/>
          </a:xfrm>
          <a:prstGeom prst="rect">
            <a:avLst/>
          </a:prstGeom>
        </p:spPr>
        <p:txBody>
          <a:bodyPr wrap="square">
            <a:spAutoFit/>
          </a:bodyPr>
          <a:lstStyle/>
          <a:p>
            <a:pPr lvl="0" algn="just"/>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r>
              <a:rPr lang="fr-FR" sz="3200" b="1" dirty="0" smtClean="0">
                <a:latin typeface="Times New Roman" panose="02020603050405020304" pitchFamily="18" charset="0"/>
                <a:cs typeface="Times New Roman" panose="02020603050405020304" pitchFamily="18" charset="0"/>
              </a:rPr>
              <a:t> </a:t>
            </a:r>
            <a:r>
              <a:rPr lang="fr-FR" sz="3200" b="1" dirty="0">
                <a:latin typeface="Times New Roman" panose="02020603050405020304" pitchFamily="18" charset="0"/>
                <a:cs typeface="Times New Roman" panose="02020603050405020304" pitchFamily="18" charset="0"/>
              </a:rPr>
              <a:t>les apports des entreprises nationales ;</a:t>
            </a: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r>
              <a:rPr lang="fr-FR" sz="3200" b="1" dirty="0" smtClean="0">
                <a:latin typeface="Times New Roman" panose="02020603050405020304" pitchFamily="18" charset="0"/>
                <a:cs typeface="Times New Roman" panose="02020603050405020304" pitchFamily="18" charset="0"/>
              </a:rPr>
              <a:t>les </a:t>
            </a:r>
            <a:r>
              <a:rPr lang="fr-FR" sz="3200" b="1" dirty="0">
                <a:latin typeface="Times New Roman" panose="02020603050405020304" pitchFamily="18" charset="0"/>
                <a:cs typeface="Times New Roman" panose="02020603050405020304" pitchFamily="18" charset="0"/>
              </a:rPr>
              <a:t>apports des organismes nationaux et Internationaux ;</a:t>
            </a: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r>
              <a:rPr lang="fr-FR" sz="3200" b="1" dirty="0" smtClean="0">
                <a:latin typeface="Times New Roman" panose="02020603050405020304" pitchFamily="18" charset="0"/>
                <a:cs typeface="Times New Roman" panose="02020603050405020304" pitchFamily="18" charset="0"/>
              </a:rPr>
              <a:t>les </a:t>
            </a:r>
            <a:r>
              <a:rPr lang="fr-FR" sz="3200" b="1" dirty="0">
                <a:latin typeface="Times New Roman" panose="02020603050405020304" pitchFamily="18" charset="0"/>
                <a:cs typeface="Times New Roman" panose="02020603050405020304" pitchFamily="18" charset="0"/>
              </a:rPr>
              <a:t>apports de l’initiateur, personne physique ou morale, pour ce qui est des Établissements privés ;</a:t>
            </a: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r>
              <a:rPr lang="fr-FR" sz="3200" b="1" dirty="0" smtClean="0">
                <a:latin typeface="Times New Roman" panose="02020603050405020304" pitchFamily="18" charset="0"/>
                <a:cs typeface="Times New Roman" panose="02020603050405020304" pitchFamily="18" charset="0"/>
              </a:rPr>
              <a:t>les </a:t>
            </a:r>
            <a:r>
              <a:rPr lang="fr-FR" sz="3200" b="1" dirty="0">
                <a:latin typeface="Times New Roman" panose="02020603050405020304" pitchFamily="18" charset="0"/>
                <a:cs typeface="Times New Roman" panose="02020603050405020304" pitchFamily="18" charset="0"/>
              </a:rPr>
              <a:t>dons et legs lui consentis et acceptés selon les formes légales et réglementaires par le Conseil d’Administration.</a:t>
            </a:r>
            <a:endParaRPr lang="fr-FR" sz="3200" b="1" dirty="0">
              <a:latin typeface="Times New Roman" panose="02020603050405020304" pitchFamily="18" charset="0"/>
              <a:cs typeface="Times New Roman" panose="02020603050405020304" pitchFamily="18" charset="0"/>
            </a:endParaRPr>
          </a:p>
          <a:p>
            <a:pPr marL="457200" lvl="0" indent="-457200" algn="just">
              <a:buFontTx/>
              <a:buChar char="-"/>
            </a:pPr>
            <a:endParaRPr lang="fr-FR" sz="3200" b="1" dirty="0">
              <a:latin typeface="Times New Roman" panose="02020603050405020304" pitchFamily="18" charset="0"/>
              <a:cs typeface="Times New Roman" panose="02020603050405020304" pitchFamily="18" charset="0"/>
            </a:endParaRPr>
          </a:p>
          <a:p>
            <a:pPr lvl="0" algn="just"/>
            <a:endParaRPr lang="fr-FR" sz="3200" b="1" dirty="0" smtClean="0">
              <a:latin typeface="Times New Roman" panose="02020603050405020304" pitchFamily="18" charset="0"/>
              <a:cs typeface="Times New Roman" panose="02020603050405020304" pitchFamily="18" charset="0"/>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00" y="205545"/>
            <a:ext cx="10392506" cy="6502877"/>
          </a:xfrm>
          <a:prstGeom prst="rect">
            <a:avLst/>
          </a:prstGeom>
        </p:spPr>
        <p:txBody>
          <a:bodyPr wrap="square">
            <a:spAutoFit/>
          </a:bodyPr>
          <a:lstStyle/>
          <a:p>
            <a:pPr lvl="0" algn="just"/>
            <a:endParaRPr lang="fr-FR" sz="3200" b="1" dirty="0" smtClean="0">
              <a:latin typeface="Times New Roman" panose="02020603050405020304" pitchFamily="18" charset="0"/>
              <a:cs typeface="Times New Roman" panose="02020603050405020304" pitchFamily="18" charset="0"/>
            </a:endParaRPr>
          </a:p>
          <a:p>
            <a:pPr marL="457200" lvl="0" indent="-457200" algn="just">
              <a:buFontTx/>
              <a:buChar char="-"/>
            </a:pPr>
            <a:r>
              <a:rPr lang="fr-FR" sz="3200" b="1" dirty="0">
                <a:solidFill>
                  <a:prstClr val="black"/>
                </a:solidFill>
                <a:latin typeface="Times New Roman" panose="02020603050405020304" pitchFamily="18" charset="0"/>
                <a:cs typeface="Times New Roman" panose="02020603050405020304" pitchFamily="18" charset="0"/>
              </a:rPr>
              <a:t>Les dépenses de chaque Établissement comprennent les dépenses courantes et les dépenses d’investissement dont les natures sont fixées par l’organe de tutelle.</a:t>
            </a:r>
            <a:endParaRPr lang="fr-FR" sz="3200" b="1" dirty="0">
              <a:solidFill>
                <a:prstClr val="black"/>
              </a:solidFill>
              <a:latin typeface="Times New Roman" panose="02020603050405020304" pitchFamily="18" charset="0"/>
              <a:cs typeface="Times New Roman" panose="02020603050405020304" pitchFamily="18" charset="0"/>
            </a:endParaRPr>
          </a:p>
          <a:p>
            <a:pPr lvl="0" algn="just"/>
            <a:endParaRPr lang="fr-FR" sz="3200" b="1" dirty="0" smtClean="0">
              <a:latin typeface="Times New Roman" panose="02020603050405020304" pitchFamily="18" charset="0"/>
              <a:cs typeface="Times New Roman" panose="02020603050405020304" pitchFamily="18" charset="0"/>
            </a:endParaRPr>
          </a:p>
          <a:p>
            <a:pPr marL="457200" lvl="0" indent="-457200" algn="just">
              <a:buFontTx/>
              <a:buChar char="-"/>
            </a:pPr>
            <a:r>
              <a:rPr lang="fr-FR" sz="3200" b="1" dirty="0" smtClean="0">
                <a:latin typeface="Times New Roman" panose="02020603050405020304" pitchFamily="18" charset="0"/>
                <a:cs typeface="Times New Roman" panose="02020603050405020304" pitchFamily="18" charset="0"/>
              </a:rPr>
              <a:t>Le </a:t>
            </a:r>
            <a:r>
              <a:rPr lang="fr-FR" sz="3200" b="1" dirty="0">
                <a:latin typeface="Times New Roman" panose="02020603050405020304" pitchFamily="18" charset="0"/>
                <a:cs typeface="Times New Roman" panose="02020603050405020304" pitchFamily="18" charset="0"/>
              </a:rPr>
              <a:t>Ministre de l’Enseignement supérieur et Universitaire ne lâche rien sur les efforts de construction des établissements d’enseignement supérieur et Université, qui est le projet prioritaire du Président de la République, Felix-Antoine TSHISEKEDI TSHILOMBO. Sur ce, il a publié en date du 25 avril 2024, 7 avis d’appel d’offres.</a:t>
            </a:r>
            <a:endParaRPr lang="fr-FR" sz="3200" b="1" dirty="0" smtClean="0">
              <a:latin typeface="Times New Roman" panose="02020603050405020304" pitchFamily="18" charset="0"/>
              <a:cs typeface="Times New Roman" panose="02020603050405020304" pitchFamily="18" charset="0"/>
            </a:endParaRPr>
          </a:p>
          <a:p>
            <a:pPr marL="457200" lvl="0" indent="-457200" algn="just">
              <a:buFontTx/>
              <a:buChar char="-"/>
            </a:pPr>
            <a:endParaRPr lang="fr-FR" sz="3200" b="1" dirty="0">
              <a:latin typeface="Times New Roman" panose="02020603050405020304" pitchFamily="18" charset="0"/>
              <a:cs typeface="Times New Roman" panose="02020603050405020304" pitchFamily="18" charset="0"/>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9715" y="331832"/>
            <a:ext cx="10594731" cy="584775"/>
          </a:xfrm>
          <a:prstGeom prst="rect">
            <a:avLst/>
          </a:prstGeom>
        </p:spPr>
        <p:txBody>
          <a:bodyPr wrap="square">
            <a:spAutoFit/>
          </a:bodyPr>
          <a:lstStyle/>
          <a:p>
            <a:pPr lvl="0" algn="just"/>
            <a:r>
              <a:rPr lang="fr-FR" sz="3200" b="1" dirty="0">
                <a:solidFill>
                  <a:srgbClr val="FF0000"/>
                </a:solidFill>
                <a:latin typeface="Times New Roman" panose="02020603050405020304" pitchFamily="18" charset="0"/>
                <a:cs typeface="Times New Roman" panose="02020603050405020304" pitchFamily="18" charset="0"/>
              </a:rPr>
              <a:t>2. Etat des lieux du patrimoine des établissements de l’ESU</a:t>
            </a:r>
            <a:endParaRPr lang="fr-FR"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608994" y="1204547"/>
            <a:ext cx="10515600" cy="4308872"/>
          </a:xfrm>
          <a:prstGeom prst="rect">
            <a:avLst/>
          </a:prstGeom>
        </p:spPr>
        <p:txBody>
          <a:bodyPr wrap="square">
            <a:spAutoFit/>
          </a:bodyPr>
          <a:lstStyle/>
          <a:p>
            <a:pPr algn="just"/>
            <a:r>
              <a:rPr lang="fr-FR" sz="3200" b="1" dirty="0" smtClean="0">
                <a:solidFill>
                  <a:prstClr val="black"/>
                </a:solidFill>
                <a:latin typeface="Times New Roman" panose="02020603050405020304" pitchFamily="18" charset="0"/>
                <a:cs typeface="Times New Roman" panose="02020603050405020304" pitchFamily="18" charset="0"/>
              </a:rPr>
              <a:t>Il est un fait vrai et indéniable que nos instituts sont pleins mais que nos usines, nos chantiers et nos ateliers  sont vides de main d’œuvre locale.  Et pourtant , en tant que nation, nous ne pouvons pas atteindre nos objectifs de croissance et d’émergence sans ressources humaines de qualité, diversifiées et formées selon nos besoins. Il nous faudra donc rééquilibrer, assainir et adapter les patrimoines et le mode d’enseignement dans nos instituts</a:t>
            </a:r>
            <a:endParaRPr lang="fr-FR" sz="3200" b="1" dirty="0" smtClean="0">
              <a:solidFill>
                <a:prstClr val="black"/>
              </a:solidFill>
              <a:latin typeface="Times New Roman" panose="02020603050405020304" pitchFamily="18" charset="0"/>
              <a:cs typeface="Times New Roman" panose="02020603050405020304" pitchFamily="18" charset="0"/>
            </a:endParaRPr>
          </a:p>
          <a:p>
            <a:pPr algn="just"/>
            <a:endParaRPr lang="fr-FR"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1"/>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8994" y="219810"/>
            <a:ext cx="10515600" cy="5016758"/>
          </a:xfrm>
          <a:prstGeom prst="rect">
            <a:avLst/>
          </a:prstGeom>
        </p:spPr>
        <p:txBody>
          <a:bodyPr wrap="square">
            <a:spAutoFit/>
          </a:bodyPr>
          <a:lstStyle/>
          <a:p>
            <a:pPr algn="just"/>
            <a:r>
              <a:rPr lang="fr-FR" sz="3200" b="1" dirty="0" smtClean="0">
                <a:solidFill>
                  <a:prstClr val="black"/>
                </a:solidFill>
                <a:latin typeface="Times New Roman" panose="02020603050405020304" pitchFamily="18" charset="0"/>
                <a:cs typeface="Times New Roman" panose="02020603050405020304" pitchFamily="18" charset="0"/>
              </a:rPr>
              <a:t>Face à tous ces défis, la réhabilitation, la modernisation et l’alignement aux standards internationaux de notre système éducatif est impératif, Au-delà des infrastructures académiques et para-académiques de qualité pour l’enseignement , la reforme de notre système académique implique une nouvelle manière d’</a:t>
            </a:r>
            <a:r>
              <a:rPr lang="fr-FR" sz="3200" b="1" dirty="0" err="1" smtClean="0">
                <a:solidFill>
                  <a:prstClr val="black"/>
                </a:solidFill>
                <a:latin typeface="Times New Roman" panose="02020603050405020304" pitchFamily="18" charset="0"/>
                <a:cs typeface="Times New Roman" panose="02020603050405020304" pitchFamily="18" charset="0"/>
              </a:rPr>
              <a:t>etre</a:t>
            </a:r>
            <a:r>
              <a:rPr lang="fr-FR" sz="3200" b="1" dirty="0" smtClean="0">
                <a:solidFill>
                  <a:prstClr val="black"/>
                </a:solidFill>
                <a:latin typeface="Times New Roman" panose="02020603050405020304" pitchFamily="18" charset="0"/>
                <a:cs typeface="Times New Roman" panose="02020603050405020304" pitchFamily="18" charset="0"/>
              </a:rPr>
              <a:t> et d’agir.</a:t>
            </a:r>
            <a:endParaRPr lang="fr-FR" sz="3200" b="1" dirty="0" smtClean="0">
              <a:solidFill>
                <a:prstClr val="black"/>
              </a:solidFill>
              <a:latin typeface="Times New Roman" panose="02020603050405020304" pitchFamily="18" charset="0"/>
              <a:cs typeface="Times New Roman" panose="02020603050405020304" pitchFamily="18" charset="0"/>
            </a:endParaRPr>
          </a:p>
          <a:p>
            <a:pPr algn="just"/>
            <a:r>
              <a:rPr lang="fr-FR" sz="3200" b="1" dirty="0" smtClean="0">
                <a:solidFill>
                  <a:prstClr val="black"/>
                </a:solidFill>
                <a:latin typeface="Times New Roman" panose="02020603050405020304" pitchFamily="18" charset="0"/>
                <a:cs typeface="Times New Roman" panose="02020603050405020304" pitchFamily="18" charset="0"/>
              </a:rPr>
              <a:t>En ce sens , nous avons la ferme conviction que le patrimoine peut et doit être un outil décisif dans cette reforme et apportera des réponses aux multiples problèmes de notre système éducatif.</a:t>
            </a:r>
            <a:endParaRPr lang="fr-FR" sz="3200" b="1" dirty="0" smtClean="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theme/theme1.xml><?xml version="1.0" encoding="utf-8"?>
<a:theme xmlns:a="http://schemas.openxmlformats.org/drawingml/2006/main" name="Brin">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8405</Words>
  <Application>WPS Presentation</Application>
  <PresentationFormat>Grand écran</PresentationFormat>
  <Paragraphs>119</Paragraphs>
  <Slides>23</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23</vt:i4>
      </vt:variant>
    </vt:vector>
  </HeadingPairs>
  <TitlesOfParts>
    <vt:vector size="34" baseType="lpstr">
      <vt:lpstr>Arial</vt:lpstr>
      <vt:lpstr>SimSun</vt:lpstr>
      <vt:lpstr>Wingdings</vt:lpstr>
      <vt:lpstr>Wingdings 3</vt:lpstr>
      <vt:lpstr>Arial</vt:lpstr>
      <vt:lpstr>Times New Roman</vt:lpstr>
      <vt:lpstr>Microsoft YaHei</vt:lpstr>
      <vt:lpstr>Arial Unicode MS</vt:lpstr>
      <vt:lpstr>Century Gothic</vt:lpstr>
      <vt:lpstr>Calibri</vt:lpstr>
      <vt:lpstr>Brin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Roland KAKULE</dc:creator>
  <cp:lastModifiedBy>Rolan</cp:lastModifiedBy>
  <cp:revision>22</cp:revision>
  <dcterms:created xsi:type="dcterms:W3CDTF">2024-05-03T07:49:00Z</dcterms:created>
  <dcterms:modified xsi:type="dcterms:W3CDTF">2024-05-10T12:10:30Z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3BA5E44D1FD94F54A078EAE49E8FB228_12</vt:lpwstr>
  </property>
  <property fmtid="{D5CDD505-2E9C-101B-9397-08002B2CF9AE}" pid="3" name="KSOProductBuildVer">
    <vt:lpwstr>1033-12.2.0.13489</vt:lpwstr>
  </property>
</Properties>
</file>